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slides/slide139.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4"/>
  </p:notesMasterIdLst>
  <p:sldIdLst>
    <p:sldId id="256" r:id="rId2"/>
    <p:sldId id="257" r:id="rId3"/>
    <p:sldId id="258" r:id="rId4"/>
    <p:sldId id="259" r:id="rId5"/>
    <p:sldId id="260" r:id="rId6"/>
    <p:sldId id="261" r:id="rId7"/>
    <p:sldId id="312" r:id="rId8"/>
    <p:sldId id="313" r:id="rId9"/>
    <p:sldId id="262"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408"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14" r:id="rId44"/>
    <p:sldId id="299" r:id="rId45"/>
    <p:sldId id="308" r:id="rId46"/>
    <p:sldId id="410" r:id="rId47"/>
    <p:sldId id="411" r:id="rId48"/>
    <p:sldId id="300" r:id="rId49"/>
    <p:sldId id="409" r:id="rId50"/>
    <p:sldId id="263" r:id="rId51"/>
    <p:sldId id="301" r:id="rId52"/>
    <p:sldId id="302" r:id="rId53"/>
    <p:sldId id="303" r:id="rId54"/>
    <p:sldId id="265" r:id="rId55"/>
    <p:sldId id="305" r:id="rId56"/>
    <p:sldId id="304" r:id="rId57"/>
    <p:sldId id="306" r:id="rId58"/>
    <p:sldId id="307" r:id="rId59"/>
    <p:sldId id="264" r:id="rId60"/>
    <p:sldId id="407" r:id="rId61"/>
    <p:sldId id="309" r:id="rId62"/>
    <p:sldId id="310" r:id="rId63"/>
    <p:sldId id="315" r:id="rId64"/>
    <p:sldId id="311" r:id="rId65"/>
    <p:sldId id="316" r:id="rId66"/>
    <p:sldId id="317" r:id="rId67"/>
    <p:sldId id="318" r:id="rId68"/>
    <p:sldId id="319" r:id="rId69"/>
    <p:sldId id="321" r:id="rId70"/>
    <p:sldId id="395" r:id="rId71"/>
    <p:sldId id="320" r:id="rId72"/>
    <p:sldId id="399" r:id="rId73"/>
    <p:sldId id="400" r:id="rId74"/>
    <p:sldId id="401" r:id="rId75"/>
    <p:sldId id="402" r:id="rId76"/>
    <p:sldId id="403" r:id="rId77"/>
    <p:sldId id="404" r:id="rId78"/>
    <p:sldId id="405" r:id="rId79"/>
    <p:sldId id="406" r:id="rId80"/>
    <p:sldId id="322" r:id="rId81"/>
    <p:sldId id="323" r:id="rId82"/>
    <p:sldId id="324" r:id="rId83"/>
    <p:sldId id="326" r:id="rId84"/>
    <p:sldId id="396" r:id="rId85"/>
    <p:sldId id="325" r:id="rId86"/>
    <p:sldId id="397" r:id="rId87"/>
    <p:sldId id="327" r:id="rId88"/>
    <p:sldId id="328" r:id="rId89"/>
    <p:sldId id="329" r:id="rId90"/>
    <p:sldId id="330" r:id="rId91"/>
    <p:sldId id="331" r:id="rId92"/>
    <p:sldId id="332" r:id="rId93"/>
    <p:sldId id="333" r:id="rId94"/>
    <p:sldId id="334" r:id="rId95"/>
    <p:sldId id="335" r:id="rId96"/>
    <p:sldId id="336" r:id="rId97"/>
    <p:sldId id="337" r:id="rId98"/>
    <p:sldId id="338" r:id="rId99"/>
    <p:sldId id="339" r:id="rId100"/>
    <p:sldId id="340" r:id="rId101"/>
    <p:sldId id="341" r:id="rId102"/>
    <p:sldId id="342" r:id="rId103"/>
    <p:sldId id="343" r:id="rId104"/>
    <p:sldId id="344" r:id="rId105"/>
    <p:sldId id="345" r:id="rId106"/>
    <p:sldId id="346" r:id="rId107"/>
    <p:sldId id="347" r:id="rId108"/>
    <p:sldId id="348" r:id="rId109"/>
    <p:sldId id="349" r:id="rId110"/>
    <p:sldId id="350" r:id="rId111"/>
    <p:sldId id="351" r:id="rId112"/>
    <p:sldId id="352" r:id="rId113"/>
    <p:sldId id="353" r:id="rId114"/>
    <p:sldId id="354" r:id="rId115"/>
    <p:sldId id="355" r:id="rId116"/>
    <p:sldId id="356" r:id="rId117"/>
    <p:sldId id="357" r:id="rId118"/>
    <p:sldId id="358" r:id="rId119"/>
    <p:sldId id="366" r:id="rId120"/>
    <p:sldId id="367" r:id="rId121"/>
    <p:sldId id="368" r:id="rId122"/>
    <p:sldId id="369" r:id="rId123"/>
    <p:sldId id="370" r:id="rId124"/>
    <p:sldId id="371" r:id="rId125"/>
    <p:sldId id="372" r:id="rId126"/>
    <p:sldId id="373" r:id="rId127"/>
    <p:sldId id="374" r:id="rId128"/>
    <p:sldId id="375" r:id="rId129"/>
    <p:sldId id="376" r:id="rId130"/>
    <p:sldId id="377" r:id="rId131"/>
    <p:sldId id="378" r:id="rId132"/>
    <p:sldId id="379" r:id="rId133"/>
    <p:sldId id="380" r:id="rId134"/>
    <p:sldId id="381" r:id="rId135"/>
    <p:sldId id="382" r:id="rId136"/>
    <p:sldId id="383" r:id="rId137"/>
    <p:sldId id="384" r:id="rId138"/>
    <p:sldId id="385" r:id="rId139"/>
    <p:sldId id="386" r:id="rId140"/>
    <p:sldId id="387" r:id="rId141"/>
    <p:sldId id="388" r:id="rId142"/>
    <p:sldId id="390" r:id="rId143"/>
    <p:sldId id="391" r:id="rId144"/>
    <p:sldId id="392" r:id="rId145"/>
    <p:sldId id="393" r:id="rId146"/>
    <p:sldId id="394" r:id="rId147"/>
    <p:sldId id="412" r:id="rId148"/>
    <p:sldId id="413" r:id="rId149"/>
    <p:sldId id="414" r:id="rId150"/>
    <p:sldId id="415" r:id="rId151"/>
    <p:sldId id="416" r:id="rId152"/>
    <p:sldId id="417" r:id="rId153"/>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60"/>
  </p:normalViewPr>
  <p:slideViewPr>
    <p:cSldViewPr>
      <p:cViewPr varScale="1">
        <p:scale>
          <a:sx n="73" d="100"/>
          <a:sy n="73" d="100"/>
        </p:scale>
        <p:origin x="-108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B75D9D-67EF-4821-8EE8-B2D8FB09E903}" type="datetimeFigureOut">
              <a:rPr lang="sr-Latn-CS" smtClean="0"/>
              <a:pPr/>
              <a:t>4.11.2010</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A53E91-1592-491B-A7DA-D400F2176CF1}"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FA2F33F1-9BD8-47CC-993D-CF6EB096FA7E}" type="slidenum">
              <a:rPr lang="en-US"/>
              <a:pPr/>
              <a:t>10</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B33D016-6824-4011-9108-7D0AE6D79CC3}" type="slidenum">
              <a:rPr lang="en-US"/>
              <a:pPr/>
              <a:t>19</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191711DE-4DDE-42D2-9776-6E70FCC99A11}" type="slidenum">
              <a:rPr lang="en-US" smtClean="0">
                <a:latin typeface="Arial" pitchFamily="34" charset="0"/>
              </a:rPr>
              <a:pPr/>
              <a:t>72</a:t>
            </a:fld>
            <a:endParaRPr lang="en-US" smtClean="0">
              <a:latin typeface="Arial" pitchFamily="34"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3CA1903-08B0-495A-9854-00938FDCA4AA}" type="slidenum">
              <a:rPr lang="en-US" smtClean="0">
                <a:latin typeface="Arial" pitchFamily="34" charset="0"/>
              </a:rPr>
              <a:pPr/>
              <a:t>73</a:t>
            </a:fld>
            <a:endParaRPr lang="en-US" smtClean="0">
              <a:latin typeface="Arial" pitchFamily="34"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947981F3-FBC9-470C-9276-9DF2B9476D17}" type="slidenum">
              <a:rPr lang="en-US" smtClean="0">
                <a:latin typeface="Arial" pitchFamily="34" charset="0"/>
              </a:rPr>
              <a:pPr/>
              <a:t>74</a:t>
            </a:fld>
            <a:endParaRPr lang="en-US" smtClean="0">
              <a:latin typeface="Arial" pitchFamily="34"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AFE03D1-F762-4351-B336-7EC5AAF84520}" type="slidenum">
              <a:rPr lang="en-US" smtClean="0">
                <a:latin typeface="Arial" pitchFamily="34" charset="0"/>
              </a:rPr>
              <a:pPr/>
              <a:t>75</a:t>
            </a:fld>
            <a:endParaRPr lang="en-US" smtClean="0">
              <a:latin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C994C4D3-F194-4072-904C-B7ABF947F66A}" type="slidenum">
              <a:rPr lang="en-US" smtClean="0">
                <a:latin typeface="Arial" pitchFamily="34" charset="0"/>
              </a:rPr>
              <a:pPr/>
              <a:t>76</a:t>
            </a:fld>
            <a:endParaRPr lang="en-US" smtClean="0">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67156B2-EDD9-458E-8057-9ADE8981F46E}" type="slidenum">
              <a:rPr lang="en-US" smtClean="0">
                <a:latin typeface="Arial" pitchFamily="34" charset="0"/>
              </a:rPr>
              <a:pPr/>
              <a:t>77</a:t>
            </a:fld>
            <a:endParaRPr lang="en-US" smtClean="0">
              <a:latin typeface="Arial" pitchFamily="34"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BD91F8F4-90E4-40F1-A162-7D422D4F3536}" type="slidenum">
              <a:rPr lang="en-US" smtClean="0">
                <a:latin typeface="Arial" pitchFamily="34" charset="0"/>
              </a:rPr>
              <a:pPr/>
              <a:t>78</a:t>
            </a:fld>
            <a:endParaRPr lang="en-US" smtClean="0">
              <a:latin typeface="Arial" pitchFamily="34"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A95BC09-35E0-406E-8B49-89669B0DEEB7}" type="slidenum">
              <a:rPr lang="en-US" smtClean="0">
                <a:latin typeface="Arial" pitchFamily="34" charset="0"/>
              </a:rPr>
              <a:pPr/>
              <a:t>87</a:t>
            </a:fld>
            <a:endParaRPr lang="en-US"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EB98542-6749-450F-BAE8-642B3529F9F8}" type="slidenum">
              <a:rPr lang="en-US" smtClean="0">
                <a:latin typeface="Arial" pitchFamily="34" charset="0"/>
              </a:rPr>
              <a:pPr/>
              <a:t>88</a:t>
            </a:fld>
            <a:endParaRPr lang="en-US" smtClean="0">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5D44EB96-D3C2-4558-BA00-E191D04C381A}" type="slidenum">
              <a:rPr lang="en-US"/>
              <a:pPr/>
              <a:t>11</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205DA00-D2F4-4EC8-89FC-637BBFEAC5F3}" type="slidenum">
              <a:rPr lang="en-US" smtClean="0">
                <a:latin typeface="Arial" pitchFamily="34" charset="0"/>
              </a:rPr>
              <a:pPr/>
              <a:t>89</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C8AA7AD-5FE3-4B32-9C68-9D54754A1360}" type="slidenum">
              <a:rPr lang="en-US" smtClean="0">
                <a:latin typeface="Arial" pitchFamily="34" charset="0"/>
              </a:rPr>
              <a:pPr/>
              <a:t>90</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824C0E0-8797-41BD-86EF-12FD21104209}" type="slidenum">
              <a:rPr lang="en-US" smtClean="0">
                <a:latin typeface="Arial" pitchFamily="34" charset="0"/>
              </a:rPr>
              <a:pPr/>
              <a:t>91</a:t>
            </a:fld>
            <a:endParaRPr lang="en-US"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52296F2-C57E-40BC-91EB-6D163BEBCDD5}" type="slidenum">
              <a:rPr lang="en-US" smtClean="0">
                <a:latin typeface="Arial" pitchFamily="34" charset="0"/>
              </a:rPr>
              <a:pPr/>
              <a:t>92</a:t>
            </a:fld>
            <a:endParaRPr lang="en-US"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F5231F0D-529C-4BDF-BDBD-C794459CF143}" type="slidenum">
              <a:rPr lang="en-US" smtClean="0">
                <a:latin typeface="Arial" pitchFamily="34" charset="0"/>
              </a:rPr>
              <a:pPr/>
              <a:t>93</a:t>
            </a:fld>
            <a:endParaRPr lang="en-US" smtClean="0">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DE40566-2BE0-4AAB-842F-DB0C9E8EB337}" type="slidenum">
              <a:rPr lang="en-US" smtClean="0">
                <a:latin typeface="Arial" pitchFamily="34" charset="0"/>
              </a:rPr>
              <a:pPr/>
              <a:t>94</a:t>
            </a:fld>
            <a:endParaRPr lang="en-US"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9AA7C423-10AD-4849-A135-A53B940F941B}" type="slidenum">
              <a:rPr lang="en-US" smtClean="0">
                <a:latin typeface="Arial" pitchFamily="34" charset="0"/>
              </a:rPr>
              <a:pPr/>
              <a:t>95</a:t>
            </a:fld>
            <a:endParaRPr lang="en-US"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827499E-8371-4A45-8AA5-39F5B11F766F}" type="slidenum">
              <a:rPr lang="en-US" smtClean="0">
                <a:latin typeface="Arial" pitchFamily="34" charset="0"/>
              </a:rPr>
              <a:pPr/>
              <a:t>96</a:t>
            </a:fld>
            <a:endParaRPr lang="en-US" smtClean="0">
              <a:latin typeface="Arial" pitchFamily="34"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B532F17-81DC-4974-A852-0C9F7D2DED94}" type="slidenum">
              <a:rPr lang="en-US" smtClean="0">
                <a:latin typeface="Arial" pitchFamily="34" charset="0"/>
              </a:rPr>
              <a:pPr/>
              <a:t>97</a:t>
            </a:fld>
            <a:endParaRPr lang="en-US"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886C8CD5-E0FB-4106-898D-8B9DC933DD42}" type="slidenum">
              <a:rPr lang="en-US" smtClean="0">
                <a:latin typeface="Arial" pitchFamily="34" charset="0"/>
              </a:rPr>
              <a:pPr/>
              <a:t>98</a:t>
            </a:fld>
            <a:endParaRPr lang="en-US"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FE5FD31-1B68-4509-88C3-D9D60873FC44}" type="slidenum">
              <a:rPr lang="en-US"/>
              <a:pPr/>
              <a:t>12</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AE66397-DB76-44FB-BE3F-DBEF833BC16A}" type="slidenum">
              <a:rPr lang="en-US" smtClean="0">
                <a:latin typeface="Arial" pitchFamily="34" charset="0"/>
              </a:rPr>
              <a:pPr/>
              <a:t>99</a:t>
            </a:fld>
            <a:endParaRPr lang="en-US" smtClean="0">
              <a:latin typeface="Arial" pitchFamily="34"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CBBE1AB-BFE4-4C3F-AA67-4BC6F43BF84C}" type="slidenum">
              <a:rPr lang="en-US" smtClean="0">
                <a:latin typeface="Arial" pitchFamily="34" charset="0"/>
              </a:rPr>
              <a:pPr/>
              <a:t>100</a:t>
            </a:fld>
            <a:endParaRPr lang="en-US" smtClean="0">
              <a:latin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C73EB76-6E64-4BF7-8E69-E06841AA6354}" type="slidenum">
              <a:rPr lang="en-US" smtClean="0">
                <a:latin typeface="Arial" pitchFamily="34" charset="0"/>
              </a:rPr>
              <a:pPr/>
              <a:t>101</a:t>
            </a:fld>
            <a:endParaRPr lang="en-US" smtClean="0">
              <a:latin typeface="Arial" pitchFamily="34"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4AD3E5A-FF91-48F9-ADBF-4715D7950658}" type="slidenum">
              <a:rPr lang="en-US" smtClean="0">
                <a:latin typeface="Arial" pitchFamily="34" charset="0"/>
              </a:rPr>
              <a:pPr/>
              <a:t>102</a:t>
            </a:fld>
            <a:endParaRPr lang="en-US" smtClean="0">
              <a:latin typeface="Arial" pitchFamily="34"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4FFDF8F-7507-4E80-993F-58F337A3102C}" type="slidenum">
              <a:rPr lang="en-US" smtClean="0">
                <a:latin typeface="Arial" pitchFamily="34" charset="0"/>
              </a:rPr>
              <a:pPr/>
              <a:t>103</a:t>
            </a:fld>
            <a:endParaRPr lang="en-US"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33BF0FDE-0B6F-4CDD-889B-DF550DD0AE25}" type="slidenum">
              <a:rPr lang="en-US" smtClean="0">
                <a:latin typeface="Arial" pitchFamily="34" charset="0"/>
              </a:rPr>
              <a:pPr/>
              <a:t>104</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C2FF032-B98A-4AB2-8815-4FA6AF73AC18}" type="slidenum">
              <a:rPr lang="en-US" smtClean="0">
                <a:latin typeface="Arial" pitchFamily="34" charset="0"/>
              </a:rPr>
              <a:pPr/>
              <a:t>105</a:t>
            </a:fld>
            <a:endParaRPr lang="en-US" smtClean="0">
              <a:latin typeface="Arial" pitchFamily="34"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D5C7603-EFC4-4A42-8CDF-838C75E5F98A}" type="slidenum">
              <a:rPr lang="en-US" smtClean="0">
                <a:latin typeface="Arial" pitchFamily="34" charset="0"/>
              </a:rPr>
              <a:pPr/>
              <a:t>106</a:t>
            </a:fld>
            <a:endParaRPr lang="en-US" smtClean="0">
              <a:latin typeface="Arial"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431BEF2-FDB8-440E-981D-361076BC1DF2}" type="slidenum">
              <a:rPr lang="en-US" smtClean="0">
                <a:latin typeface="Arial" pitchFamily="34" charset="0"/>
              </a:rPr>
              <a:pPr/>
              <a:t>107</a:t>
            </a:fld>
            <a:endParaRPr lang="en-US" smtClean="0">
              <a:latin typeface="Arial" pitchFamily="34"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A64CD14-7593-4A9D-AD52-08D058D1DD10}" type="slidenum">
              <a:rPr lang="en-US" smtClean="0">
                <a:latin typeface="Arial" pitchFamily="34" charset="0"/>
              </a:rPr>
              <a:pPr/>
              <a:t>108</a:t>
            </a:fld>
            <a:endParaRPr lang="en-US" smtClean="0">
              <a:latin typeface="Arial" pitchFamily="34"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EFCA2F5-9540-4DC3-9805-49DBBE948DEF}" type="slidenum">
              <a:rPr lang="en-US"/>
              <a:pPr/>
              <a:t>13</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650D9997-922E-4AAC-A202-E0ED70F03A68}" type="slidenum">
              <a:rPr lang="en-US" smtClean="0">
                <a:latin typeface="Arial" pitchFamily="34" charset="0"/>
              </a:rPr>
              <a:pPr/>
              <a:t>109</a:t>
            </a:fld>
            <a:endParaRPr lang="en-US" smtClean="0">
              <a:latin typeface="Arial" pitchFamily="34"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BA0EFF6-977C-4E9F-893A-ECA42679E89B}" type="slidenum">
              <a:rPr lang="en-US" smtClean="0">
                <a:latin typeface="Arial" pitchFamily="34" charset="0"/>
              </a:rPr>
              <a:pPr/>
              <a:t>110</a:t>
            </a:fld>
            <a:endParaRPr lang="en-US" smtClean="0">
              <a:latin typeface="Arial" pitchFamily="34"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95D5BF60-6795-4D8D-8232-1F66BE38F7B5}" type="slidenum">
              <a:rPr lang="en-US" smtClean="0">
                <a:latin typeface="Arial" pitchFamily="34" charset="0"/>
              </a:rPr>
              <a:pPr/>
              <a:t>111</a:t>
            </a:fld>
            <a:endParaRPr lang="en-US"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913C7297-29F2-4CA4-8E93-85B2FD723EF4}" type="slidenum">
              <a:rPr lang="en-US" smtClean="0">
                <a:latin typeface="Arial" pitchFamily="34" charset="0"/>
              </a:rPr>
              <a:pPr/>
              <a:t>112</a:t>
            </a:fld>
            <a:endParaRPr lang="en-US" smtClean="0">
              <a:latin typeface="Arial" pitchFamily="34"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9217B3E6-3C1A-477C-91CD-F5B4F67A6398}" type="slidenum">
              <a:rPr lang="en-US" smtClean="0">
                <a:latin typeface="Arial" pitchFamily="34" charset="0"/>
              </a:rPr>
              <a:pPr/>
              <a:t>113</a:t>
            </a:fld>
            <a:endParaRPr lang="en-US" smtClean="0">
              <a:latin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BA80FF0E-C23F-4717-8176-890C5FE5C81C}" type="slidenum">
              <a:rPr lang="en-US" smtClean="0">
                <a:latin typeface="Arial" pitchFamily="34" charset="0"/>
              </a:rPr>
              <a:pPr/>
              <a:t>114</a:t>
            </a:fld>
            <a:endParaRPr lang="en-US" smtClean="0">
              <a:latin typeface="Arial" pitchFamily="34"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A8B7C3AC-1F22-4F35-A48E-7EB88BAF24EA}" type="slidenum">
              <a:rPr lang="en-US" smtClean="0">
                <a:latin typeface="Arial" pitchFamily="34" charset="0"/>
              </a:rPr>
              <a:pPr/>
              <a:t>115</a:t>
            </a:fld>
            <a:endParaRPr lang="en-US" smtClean="0">
              <a:latin typeface="Arial" pitchFamily="34"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D9A21A92-250D-4247-A40B-7EAC8657BD2B}" type="slidenum">
              <a:rPr lang="en-US" smtClean="0">
                <a:latin typeface="Arial" pitchFamily="34" charset="0"/>
              </a:rPr>
              <a:pPr/>
              <a:t>116</a:t>
            </a:fld>
            <a:endParaRPr lang="en-US"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7DAC24FC-F691-4F6D-9A83-48D7F573E539}" type="slidenum">
              <a:rPr lang="en-US" smtClean="0">
                <a:latin typeface="Arial" pitchFamily="34" charset="0"/>
              </a:rPr>
              <a:pPr/>
              <a:t>117</a:t>
            </a:fld>
            <a:endParaRPr lang="en-US" smtClean="0">
              <a:latin typeface="Arial" pitchFamily="34"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46B80011-BA1C-4ECC-AF05-54932F21848C}" type="slidenum">
              <a:rPr lang="en-US" smtClean="0">
                <a:latin typeface="Arial" pitchFamily="34" charset="0"/>
              </a:rPr>
              <a:pPr/>
              <a:t>118</a:t>
            </a:fld>
            <a:endParaRPr lang="en-US" smtClean="0">
              <a:latin typeface="Arial" pitchFamily="34"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3618BE0-7A9A-4E6A-A6DD-B4B7BA1A16D6}" type="slidenum">
              <a:rPr lang="en-US"/>
              <a:pPr/>
              <a:t>14</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40A0A4CC-DBA8-4BE6-BE9E-409D12D119AB}" type="slidenum">
              <a:rPr lang="en-US" smtClean="0">
                <a:latin typeface="Arial" pitchFamily="34" charset="0"/>
              </a:rPr>
              <a:pPr/>
              <a:t>119</a:t>
            </a:fld>
            <a:endParaRPr lang="en-US" smtClean="0">
              <a:latin typeface="Arial" pitchFamily="34"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2CBF950-99EF-41F5-8F22-CE8A860F03A0}" type="slidenum">
              <a:rPr lang="en-US" smtClean="0">
                <a:latin typeface="Arial" pitchFamily="34" charset="0"/>
              </a:rPr>
              <a:pPr/>
              <a:t>120</a:t>
            </a:fld>
            <a:endParaRPr lang="en-US" smtClean="0">
              <a:latin typeface="Arial" pitchFamily="34"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9753B2A-FB7A-4FFD-B84F-8DC55A2DE76A}" type="slidenum">
              <a:rPr lang="en-US" smtClean="0">
                <a:latin typeface="Arial" pitchFamily="34" charset="0"/>
              </a:rPr>
              <a:pPr/>
              <a:t>121</a:t>
            </a:fld>
            <a:endParaRPr lang="en-US" smtClean="0">
              <a:latin typeface="Arial" pitchFamily="34"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E3D10466-1969-46EF-BD57-D6849736392A}" type="slidenum">
              <a:rPr lang="en-US" smtClean="0">
                <a:latin typeface="Arial" pitchFamily="34" charset="0"/>
              </a:rPr>
              <a:pPr/>
              <a:t>122</a:t>
            </a:fld>
            <a:endParaRPr lang="en-US" smtClean="0">
              <a:latin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256A229D-CDAE-4F61-9C18-E8977CBCEE93}" type="slidenum">
              <a:rPr lang="en-US" smtClean="0">
                <a:latin typeface="Arial" pitchFamily="34" charset="0"/>
              </a:rPr>
              <a:pPr/>
              <a:t>123</a:t>
            </a:fld>
            <a:endParaRPr lang="en-US"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9953E6E3-C58F-4382-B185-F7B9237B3C87}" type="slidenum">
              <a:rPr lang="en-US" smtClean="0">
                <a:latin typeface="Arial" pitchFamily="34" charset="0"/>
              </a:rPr>
              <a:pPr/>
              <a:t>124</a:t>
            </a:fld>
            <a:endParaRPr lang="en-US"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300537E1-C91E-45AD-956F-C4E05B26C49F}" type="slidenum">
              <a:rPr lang="en-US" smtClean="0">
                <a:latin typeface="Arial" pitchFamily="34" charset="0"/>
              </a:rPr>
              <a:pPr/>
              <a:t>125</a:t>
            </a:fld>
            <a:endParaRPr lang="en-US" smtClean="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ED352FBA-FCF1-419A-897E-92322535D0C3}" type="slidenum">
              <a:rPr lang="en-US" smtClean="0">
                <a:latin typeface="Arial" pitchFamily="34" charset="0"/>
              </a:rPr>
              <a:pPr/>
              <a:t>126</a:t>
            </a:fld>
            <a:endParaRPr lang="en-US" smtClean="0">
              <a:latin typeface="Arial" pitchFamily="34"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6398754-42C1-460E-AF4B-2885AACD8374}" type="slidenum">
              <a:rPr lang="en-US" smtClean="0">
                <a:latin typeface="Arial" pitchFamily="34" charset="0"/>
              </a:rPr>
              <a:pPr/>
              <a:t>127</a:t>
            </a:fld>
            <a:endParaRPr lang="en-US" smtClean="0">
              <a:latin typeface="Arial" pitchFamily="34"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CCB55C7-1B18-4719-9271-C7B57A760F22}" type="slidenum">
              <a:rPr lang="en-US" smtClean="0">
                <a:latin typeface="Arial" pitchFamily="34" charset="0"/>
              </a:rPr>
              <a:pPr/>
              <a:t>128</a:t>
            </a:fld>
            <a:endParaRPr lang="en-US" smtClean="0">
              <a:latin typeface="Arial" pitchFamily="34"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737D798-8619-4EBE-954C-42442F150465}" type="slidenum">
              <a:rPr lang="en-US"/>
              <a:pPr/>
              <a:t>15</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800667FA-1619-4ECC-AFF3-75E1FD331AF7}" type="slidenum">
              <a:rPr lang="en-US" smtClean="0">
                <a:latin typeface="Arial" pitchFamily="34" charset="0"/>
              </a:rPr>
              <a:pPr/>
              <a:t>129</a:t>
            </a:fld>
            <a:endParaRPr lang="en-US" smtClean="0">
              <a:latin typeface="Arial"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7FE86761-F67C-4ED5-A1B7-596F68EF5FAC}" type="slidenum">
              <a:rPr lang="en-US" smtClean="0">
                <a:latin typeface="Arial" pitchFamily="34" charset="0"/>
              </a:rPr>
              <a:pPr/>
              <a:t>130</a:t>
            </a:fld>
            <a:endParaRPr lang="en-US" smtClean="0">
              <a:latin typeface="Arial"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97F74D39-39D4-4D60-9A0A-8B7AC1747F80}" type="slidenum">
              <a:rPr lang="en-US" smtClean="0">
                <a:latin typeface="Arial" pitchFamily="34" charset="0"/>
              </a:rPr>
              <a:pPr/>
              <a:t>131</a:t>
            </a:fld>
            <a:endParaRPr lang="en-US" smtClean="0">
              <a:latin typeface="Arial" pitchFamily="34"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55305DE4-30B2-4D69-B7DA-98DC0FF1F255}" type="slidenum">
              <a:rPr lang="en-US" smtClean="0">
                <a:latin typeface="Arial" pitchFamily="34" charset="0"/>
              </a:rPr>
              <a:pPr/>
              <a:t>132</a:t>
            </a:fld>
            <a:endParaRPr lang="en-US" smtClean="0">
              <a:latin typeface="Arial"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BE40D8AE-1339-4152-87BC-5D72E2B0893F}" type="slidenum">
              <a:rPr lang="en-US" smtClean="0">
                <a:latin typeface="Arial" pitchFamily="34" charset="0"/>
              </a:rPr>
              <a:pPr/>
              <a:t>133</a:t>
            </a:fld>
            <a:endParaRPr lang="en-US" smtClean="0">
              <a:latin typeface="Arial" pitchFamily="34"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97B2706D-6EA5-4C5E-AB46-2AC4A23FAF00}" type="slidenum">
              <a:rPr lang="en-US" smtClean="0">
                <a:latin typeface="Arial" pitchFamily="34" charset="0"/>
              </a:rPr>
              <a:pPr/>
              <a:t>134</a:t>
            </a:fld>
            <a:endParaRPr lang="en-US" smtClean="0">
              <a:latin typeface="Arial" pitchFamily="34"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321A07B7-F748-4C32-B39F-2600A3043EC6}" type="slidenum">
              <a:rPr lang="en-US" smtClean="0">
                <a:latin typeface="Arial" pitchFamily="34" charset="0"/>
              </a:rPr>
              <a:pPr/>
              <a:t>135</a:t>
            </a:fld>
            <a:endParaRPr lang="en-US" smtClean="0">
              <a:latin typeface="Arial" pitchFamily="34"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4DFB6BE8-5EAC-4F3C-BD2B-4C41AF16820C}" type="slidenum">
              <a:rPr lang="en-US" smtClean="0">
                <a:latin typeface="Arial" pitchFamily="34" charset="0"/>
              </a:rPr>
              <a:pPr/>
              <a:t>136</a:t>
            </a:fld>
            <a:endParaRPr lang="en-US" smtClean="0">
              <a:latin typeface="Arial" pitchFamily="34"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85CF04BF-9767-46A8-AC1C-367CDD245E29}" type="slidenum">
              <a:rPr lang="en-US" smtClean="0">
                <a:latin typeface="Arial" pitchFamily="34" charset="0"/>
              </a:rPr>
              <a:pPr/>
              <a:t>137</a:t>
            </a:fld>
            <a:endParaRPr lang="en-US" smtClean="0">
              <a:latin typeface="Arial" pitchFamily="34"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F3DAD905-CD7F-45B8-8039-05D0B2EE4EBF}" type="slidenum">
              <a:rPr lang="en-US" smtClean="0">
                <a:latin typeface="Arial" pitchFamily="34" charset="0"/>
              </a:rPr>
              <a:pPr/>
              <a:t>138</a:t>
            </a:fld>
            <a:endParaRPr lang="en-US" smtClean="0">
              <a:latin typeface="Arial" pitchFamily="34"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D629C7F-D031-4837-A1E4-6FC34B8E823D}" type="slidenum">
              <a:rPr lang="en-US"/>
              <a:pPr/>
              <a:t>16</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48EB51D7-1FB6-4214-8C73-1B82DAED8485}" type="slidenum">
              <a:rPr lang="en-US" smtClean="0">
                <a:latin typeface="Arial" pitchFamily="34" charset="0"/>
              </a:rPr>
              <a:pPr/>
              <a:t>139</a:t>
            </a:fld>
            <a:endParaRPr lang="en-US" smtClean="0">
              <a:latin typeface="Arial" pitchFamily="34"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endParaRPr lang="sr-Latn-C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EE0DC3D-0832-41B0-BE66-54B86A4F6467}" type="slidenum">
              <a:rPr lang="en-US"/>
              <a:pPr/>
              <a:t>17</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E974BC1-59D9-43F3-8DA0-ECE59D3733D6}" type="slidenum">
              <a:rPr lang="en-US"/>
              <a:pPr/>
              <a:t>18</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15702F43-BB1F-4D46-82F7-BCF62D3E746A}"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2E797080-E62A-4386-918F-5A936063333F}"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hr-HR"/>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lipArt Placeholder 3"/>
          <p:cNvSpPr>
            <a:spLocks noGrp="1"/>
          </p:cNvSpPr>
          <p:nvPr>
            <p:ph type="clipArt" sz="half" idx="2"/>
          </p:nvPr>
        </p:nvSpPr>
        <p:spPr>
          <a:xfrm>
            <a:off x="4648200" y="1981200"/>
            <a:ext cx="4038600" cy="3886200"/>
          </a:xfrm>
        </p:spPr>
        <p:txBody>
          <a:bodyPr>
            <a:normAutofit/>
          </a:bodyPr>
          <a:lstStyle/>
          <a:p>
            <a:pPr lvl="0"/>
            <a:endParaRPr lang="hr-HR" noProof="0"/>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9B30A6D9-67DE-40EB-8AF3-3BD00CFFED6D}" type="slidenum">
              <a:rPr lang="en-US"/>
              <a:pPr>
                <a:defRPr/>
              </a:pPr>
              <a:t>‹#›</a:t>
            </a:fld>
            <a:endParaRPr 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8E4CBD-B94A-401A-8AB2-6D841860D5AD}" type="datetimeFigureOut">
              <a:rPr lang="sr-Latn-CS" smtClean="0"/>
              <a:pPr/>
              <a:t>4.11.2010</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65436A7-48D4-4928-9B8A-167367D26B2C}"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E4CBD-B94A-401A-8AB2-6D841860D5AD}" type="datetimeFigureOut">
              <a:rPr lang="sr-Latn-CS" smtClean="0"/>
              <a:pPr/>
              <a:t>4.11.2010</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436A7-48D4-4928-9B8A-167367D26B2C}"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polsek@public.carnet.hr"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dpolsek@ffzg.h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http://www.partners-west.com/blog/wp-content/uploads/2008/12/schopenhauer.jpg&amp;imgrefurl=http://www.partners-west.com/blog/?cat=11&amp;usg=__d94wsvsSnwuRZlkZTQEDibJjaWM=&amp;h=300&amp;w=319&amp;sz=15&amp;hl=en&amp;start=3&amp;tbnid=afFAZuqHp_Nl4M:&amp;tbnh=111&amp;tbnw=118&amp;prev=/images?q=schopenhauer&amp;gbv=2&amp;hl=en"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package" Target="../embeddings/Slajd_programa_Microsoft_Office_PowerPoint1.sld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_rels/slide6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package" Target="../embeddings/Slajd_programa_Microsoft_Office_PowerPoint2.sldx"/><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gi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gif"/><Relationship Id="rId1" Type="http://schemas.openxmlformats.org/officeDocument/2006/relationships/slideLayout" Target="../slideLayouts/slideLayout4.xml"/><Relationship Id="rId4" Type="http://schemas.openxmlformats.org/officeDocument/2006/relationships/image" Target="../media/image57.gif"/></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gif"/></Relationships>
</file>

<file path=ppt/slides/_rels/slide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descr="C:\Documents and Settings\korisnik\My Documents\My Pictures\Picasa3Temp_1\13518866_94398ad321_o.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2" name="Title 1"/>
          <p:cNvSpPr>
            <a:spLocks noGrp="1"/>
          </p:cNvSpPr>
          <p:nvPr>
            <p:ph type="ctrTitle"/>
          </p:nvPr>
        </p:nvSpPr>
        <p:spPr>
          <a:xfrm>
            <a:off x="214282" y="285728"/>
            <a:ext cx="4957770" cy="1470025"/>
          </a:xfrm>
          <a:solidFill>
            <a:srgbClr val="FFFF00"/>
          </a:solidFill>
        </p:spPr>
        <p:txBody>
          <a:bodyPr/>
          <a:lstStyle/>
          <a:p>
            <a:r>
              <a:rPr lang="hr-HR" dirty="0" smtClean="0"/>
              <a:t>Sociologija turizma</a:t>
            </a:r>
            <a:endParaRPr lang="hr-HR" dirty="0"/>
          </a:p>
        </p:txBody>
      </p:sp>
      <p:sp>
        <p:nvSpPr>
          <p:cNvPr id="3" name="Subtitle 2"/>
          <p:cNvSpPr>
            <a:spLocks noGrp="1"/>
          </p:cNvSpPr>
          <p:nvPr>
            <p:ph type="subTitle" idx="1"/>
          </p:nvPr>
        </p:nvSpPr>
        <p:spPr>
          <a:xfrm>
            <a:off x="3000364" y="5676904"/>
            <a:ext cx="6500858" cy="1181096"/>
          </a:xfrm>
          <a:solidFill>
            <a:srgbClr val="FFFF00"/>
          </a:solidFill>
        </p:spPr>
        <p:txBody>
          <a:bodyPr>
            <a:normAutofit fontScale="77500" lnSpcReduction="20000"/>
          </a:bodyPr>
          <a:lstStyle/>
          <a:p>
            <a:r>
              <a:rPr lang="hr-HR" dirty="0" err="1" smtClean="0">
                <a:hlinkClick r:id="rId3"/>
              </a:rPr>
              <a:t>dpolsek</a:t>
            </a:r>
            <a:r>
              <a:rPr lang="hr-HR" dirty="0" smtClean="0">
                <a:hlinkClick r:id="rId3"/>
              </a:rPr>
              <a:t>@</a:t>
            </a:r>
            <a:r>
              <a:rPr lang="hr-HR" dirty="0" err="1" smtClean="0">
                <a:hlinkClick r:id="rId3"/>
              </a:rPr>
              <a:t>public</a:t>
            </a:r>
            <a:r>
              <a:rPr lang="hr-HR" dirty="0" smtClean="0">
                <a:hlinkClick r:id="rId3"/>
              </a:rPr>
              <a:t>.</a:t>
            </a:r>
            <a:r>
              <a:rPr lang="hr-HR" dirty="0" err="1" smtClean="0">
                <a:hlinkClick r:id="rId3"/>
              </a:rPr>
              <a:t>carnet</a:t>
            </a:r>
            <a:r>
              <a:rPr lang="hr-HR" dirty="0" smtClean="0">
                <a:hlinkClick r:id="rId3"/>
              </a:rPr>
              <a:t>.hr</a:t>
            </a:r>
            <a:endParaRPr lang="hr-HR" dirty="0" smtClean="0"/>
          </a:p>
          <a:p>
            <a:r>
              <a:rPr lang="hr-HR" dirty="0" err="1" smtClean="0">
                <a:hlinkClick r:id="rId4"/>
              </a:rPr>
              <a:t>dpolsek</a:t>
            </a:r>
            <a:r>
              <a:rPr lang="hr-HR" dirty="0" smtClean="0">
                <a:hlinkClick r:id="rId4"/>
              </a:rPr>
              <a:t>@</a:t>
            </a:r>
            <a:r>
              <a:rPr lang="hr-HR" dirty="0" err="1" smtClean="0">
                <a:hlinkClick r:id="rId4"/>
              </a:rPr>
              <a:t>ffzg</a:t>
            </a:r>
            <a:r>
              <a:rPr lang="hr-HR" dirty="0" smtClean="0">
                <a:hlinkClick r:id="rId4"/>
              </a:rPr>
              <a:t>.hr</a:t>
            </a:r>
            <a:endParaRPr lang="hr-HR" dirty="0" smtClean="0"/>
          </a:p>
          <a:p>
            <a:r>
              <a:rPr lang="hr-HR" dirty="0" smtClean="0"/>
              <a:t>Darko </a:t>
            </a:r>
            <a:r>
              <a:rPr lang="hr-HR" dirty="0" err="1" smtClean="0"/>
              <a:t>Polšek</a:t>
            </a:r>
            <a:r>
              <a:rPr lang="hr-HR" dirty="0" smtClean="0"/>
              <a:t>, Filozofski fakultet Zagreb</a:t>
            </a:r>
            <a:endParaRPr lang="hr-H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sz="half" idx="1"/>
          </p:nvPr>
        </p:nvSpPr>
        <p:spPr>
          <a:xfrm>
            <a:off x="4859338" y="1628775"/>
            <a:ext cx="4038600" cy="4525963"/>
          </a:xfrm>
        </p:spPr>
        <p:txBody>
          <a:bodyPr>
            <a:normAutofit lnSpcReduction="10000"/>
          </a:bodyPr>
          <a:lstStyle/>
          <a:p>
            <a:pPr marL="365760" indent="-256032" fontAlgn="auto">
              <a:spcAft>
                <a:spcPts val="0"/>
              </a:spcAft>
              <a:buFont typeface="Wingdings 3"/>
              <a:buChar char=""/>
              <a:defRPr/>
            </a:pPr>
            <a:r>
              <a:rPr lang="hr-HR"/>
              <a:t>cilj putovanja:</a:t>
            </a:r>
          </a:p>
          <a:p>
            <a:pPr marL="621792" lvl="1" fontAlgn="auto">
              <a:spcBef>
                <a:spcPts val="324"/>
              </a:spcBef>
              <a:spcAft>
                <a:spcPts val="0"/>
              </a:spcAft>
              <a:buFont typeface="Wingdings" pitchFamily="2" charset="2"/>
              <a:buNone/>
              <a:defRPr/>
            </a:pPr>
            <a:r>
              <a:rPr lang="hr-HR"/>
              <a:t>a) dokolica (rekreacija, praznici, zdravlje, studij, religija i sport)</a:t>
            </a:r>
          </a:p>
          <a:p>
            <a:pPr marL="621792" lvl="1" fontAlgn="auto">
              <a:spcBef>
                <a:spcPts val="324"/>
              </a:spcBef>
              <a:spcAft>
                <a:spcPts val="0"/>
              </a:spcAft>
              <a:buFont typeface="Wingdings" pitchFamily="2" charset="2"/>
              <a:buNone/>
              <a:defRPr/>
            </a:pPr>
            <a:r>
              <a:rPr lang="hr-HR"/>
              <a:t>b) posao (posjet obitelji, susret)</a:t>
            </a:r>
            <a:endParaRPr lang="en-US"/>
          </a:p>
        </p:txBody>
      </p:sp>
      <p:sp>
        <p:nvSpPr>
          <p:cNvPr id="11269" name="Rectangle 5"/>
          <p:cNvSpPr>
            <a:spLocks noGrp="1" noChangeArrowheads="1"/>
          </p:cNvSpPr>
          <p:nvPr>
            <p:ph sz="half" idx="2"/>
          </p:nvPr>
        </p:nvSpPr>
        <p:spPr>
          <a:xfrm>
            <a:off x="285720" y="1500174"/>
            <a:ext cx="4103687" cy="3833813"/>
          </a:xfrm>
        </p:spPr>
        <p:txBody>
          <a:bodyPr>
            <a:normAutofit lnSpcReduction="10000"/>
          </a:bodyPr>
          <a:lstStyle/>
          <a:p>
            <a:pPr marL="365760" indent="-256032" fontAlgn="auto">
              <a:lnSpc>
                <a:spcPct val="90000"/>
              </a:lnSpc>
              <a:spcAft>
                <a:spcPts val="0"/>
              </a:spcAft>
              <a:buFont typeface="Wingdings 3"/>
              <a:buChar char=""/>
              <a:defRPr/>
            </a:pPr>
            <a:r>
              <a:rPr lang="hr-HR" sz="2400" dirty="0" err="1"/>
              <a:t>International</a:t>
            </a:r>
            <a:r>
              <a:rPr lang="hr-HR" sz="2400" dirty="0"/>
              <a:t> </a:t>
            </a:r>
            <a:r>
              <a:rPr lang="hr-HR" sz="2400" dirty="0" err="1"/>
              <a:t>Union</a:t>
            </a:r>
            <a:r>
              <a:rPr lang="hr-HR" sz="2400" dirty="0"/>
              <a:t> of </a:t>
            </a:r>
            <a:r>
              <a:rPr lang="hr-HR" sz="2400" dirty="0" err="1"/>
              <a:t>Official</a:t>
            </a:r>
            <a:r>
              <a:rPr lang="hr-HR" sz="2400" dirty="0"/>
              <a:t> </a:t>
            </a:r>
            <a:r>
              <a:rPr lang="hr-HR" sz="2400" dirty="0" err="1"/>
              <a:t>Travel</a:t>
            </a:r>
            <a:r>
              <a:rPr lang="hr-HR" sz="2400" dirty="0"/>
              <a:t> </a:t>
            </a:r>
            <a:r>
              <a:rPr lang="hr-HR" sz="2400" dirty="0" err="1"/>
              <a:t>Organizations</a:t>
            </a:r>
            <a:r>
              <a:rPr lang="hr-HR" sz="2400" dirty="0"/>
              <a:t> (IUOTO) 1963. i World </a:t>
            </a:r>
            <a:r>
              <a:rPr lang="hr-HR" sz="2400" dirty="0" err="1"/>
              <a:t>Tourist</a:t>
            </a:r>
            <a:r>
              <a:rPr lang="hr-HR" sz="2400" dirty="0"/>
              <a:t> </a:t>
            </a:r>
            <a:r>
              <a:rPr lang="hr-HR" sz="2400" dirty="0" err="1"/>
              <a:t>Organization</a:t>
            </a:r>
            <a:r>
              <a:rPr lang="hr-HR" sz="2400" dirty="0"/>
              <a:t> 1968. </a:t>
            </a:r>
          </a:p>
          <a:p>
            <a:pPr marL="365760" indent="-256032" fontAlgn="auto">
              <a:lnSpc>
                <a:spcPct val="90000"/>
              </a:lnSpc>
              <a:spcAft>
                <a:spcPts val="0"/>
              </a:spcAft>
              <a:buFont typeface="Wingdings 3"/>
              <a:buChar char=""/>
              <a:defRPr/>
            </a:pPr>
            <a:r>
              <a:rPr lang="hr-HR" sz="2400" i="1" dirty="0"/>
              <a:t>(Međunarodni) turisti su “privremeni posjetitelji koji se zadržavaju najmanje 24 sata u zemlji koju posjećuju, a namjera njihova putovanja može se klasificirati sljedećim kategorijama:</a:t>
            </a:r>
            <a:endParaRPr lang="en-US" sz="2400" i="1" dirty="0"/>
          </a:p>
        </p:txBody>
      </p:sp>
      <p:sp>
        <p:nvSpPr>
          <p:cNvPr id="11266" name="Rectangle 2"/>
          <p:cNvSpPr>
            <a:spLocks noGrp="1" noChangeArrowheads="1"/>
          </p:cNvSpPr>
          <p:nvPr>
            <p:ph type="title"/>
          </p:nvPr>
        </p:nvSpPr>
        <p:spPr>
          <a:solidFill>
            <a:srgbClr val="FFFF00"/>
          </a:solidFill>
        </p:spPr>
        <p:txBody>
          <a:bodyPr/>
          <a:lstStyle/>
          <a:p>
            <a:pPr fontAlgn="auto">
              <a:spcAft>
                <a:spcPts val="0"/>
              </a:spcAft>
              <a:defRPr/>
            </a:pPr>
            <a:r>
              <a:rPr lang="hr-HR" dirty="0" err="1" smtClean="0"/>
              <a:t>Ekskurz</a:t>
            </a:r>
            <a:r>
              <a:rPr lang="hr-HR" dirty="0" smtClean="0"/>
              <a:t>: Turizam </a:t>
            </a:r>
            <a:r>
              <a:rPr lang="hr-HR" dirty="0"/>
              <a:t>(definicija)</a:t>
            </a:r>
            <a:endParaRPr lang="en-US" dirty="0"/>
          </a:p>
        </p:txBody>
      </p:sp>
      <p:pic>
        <p:nvPicPr>
          <p:cNvPr id="19461" name="Picture 7" descr="C:\Documents and Settings\korisnik\My Documents\My Pictures\25christmas_337b.jpg"/>
          <p:cNvPicPr>
            <a:picLocks noChangeAspect="1" noChangeArrowheads="1"/>
          </p:cNvPicPr>
          <p:nvPr/>
        </p:nvPicPr>
        <p:blipFill>
          <a:blip r:embed="rId3" cstate="print"/>
          <a:srcRect/>
          <a:stretch>
            <a:fillRect/>
          </a:stretch>
        </p:blipFill>
        <p:spPr bwMode="auto">
          <a:xfrm>
            <a:off x="4714875" y="3857628"/>
            <a:ext cx="4429125" cy="2857496"/>
          </a:xfrm>
          <a:prstGeom prst="rect">
            <a:avLst/>
          </a:prstGeom>
          <a:noFill/>
          <a:ln w="9525">
            <a:noFill/>
            <a:miter lim="800000"/>
            <a:headEnd/>
            <a:tailEnd/>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hr-HR"/>
              <a:t>Tipologija turista</a:t>
            </a:r>
            <a:endParaRPr lang="en-US"/>
          </a:p>
        </p:txBody>
      </p:sp>
      <p:sp>
        <p:nvSpPr>
          <p:cNvPr id="97284" name="Rectangle 4"/>
          <p:cNvSpPr>
            <a:spLocks noGrp="1" noChangeArrowheads="1"/>
          </p:cNvSpPr>
          <p:nvPr>
            <p:ph type="body" sz="half" idx="1"/>
          </p:nvPr>
        </p:nvSpPr>
        <p:spPr/>
        <p:txBody>
          <a:bodyPr>
            <a:normAutofit fontScale="92500"/>
          </a:bodyPr>
          <a:lstStyle/>
          <a:p>
            <a:pPr marL="365760" indent="-256032" eaLnBrk="1" fontAlgn="auto" hangingPunct="1">
              <a:lnSpc>
                <a:spcPct val="90000"/>
              </a:lnSpc>
              <a:spcAft>
                <a:spcPts val="0"/>
              </a:spcAft>
              <a:buFont typeface="Wingdings 3"/>
              <a:buChar char=""/>
              <a:defRPr/>
            </a:pPr>
            <a:r>
              <a:rPr lang="hr-HR" sz="2400"/>
              <a:t>V. L. Smith predlaže tipologiju prema broju turista i njihovoj adaptaciji lokalnim normama.</a:t>
            </a:r>
          </a:p>
          <a:p>
            <a:pPr marL="365760" indent="-256032" eaLnBrk="1" fontAlgn="auto" hangingPunct="1">
              <a:lnSpc>
                <a:spcPct val="90000"/>
              </a:lnSpc>
              <a:spcAft>
                <a:spcPts val="0"/>
              </a:spcAft>
              <a:buFont typeface="Wingdings 3"/>
              <a:buChar char=""/>
              <a:defRPr/>
            </a:pPr>
            <a:r>
              <a:rPr lang="hr-HR" sz="2400"/>
              <a:t>Cohen predlaže tipologiju utemeljenu na količini turističkog “izlaganja stranome” u domaćinovoj okolini, odnosno odvajanju u “okolišni mjehur” svoje domaće okoline koju mu pruža turistički establishment. </a:t>
            </a:r>
            <a:endParaRPr lang="en-US" sz="2400"/>
          </a:p>
        </p:txBody>
      </p:sp>
      <p:pic>
        <p:nvPicPr>
          <p:cNvPr id="43012" name="Picture 7" descr="24behave_1901"/>
          <p:cNvPicPr>
            <a:picLocks noGrp="1" noChangeAspect="1" noChangeArrowheads="1"/>
          </p:cNvPicPr>
          <p:nvPr>
            <p:ph sz="half" idx="2"/>
          </p:nvPr>
        </p:nvPicPr>
        <p:blipFill>
          <a:blip r:embed="rId3" cstate="print"/>
          <a:srcRect/>
          <a:stretch>
            <a:fillRect/>
          </a:stretch>
        </p:blipFill>
        <p:spPr>
          <a:xfrm>
            <a:off x="4357688" y="1928813"/>
            <a:ext cx="4786312" cy="4929187"/>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fontAlgn="auto" hangingPunct="1">
              <a:spcAft>
                <a:spcPts val="0"/>
              </a:spcAft>
              <a:defRPr/>
            </a:pPr>
            <a:r>
              <a:rPr lang="hr-HR"/>
              <a:t>Tipologija turista</a:t>
            </a:r>
            <a:endParaRPr lang="en-US"/>
          </a:p>
        </p:txBody>
      </p:sp>
      <p:sp>
        <p:nvSpPr>
          <p:cNvPr id="105476" name="Rectangle 4"/>
          <p:cNvSpPr>
            <a:spLocks noGrp="1" noChangeArrowheads="1"/>
          </p:cNvSpPr>
          <p:nvPr>
            <p:ph type="body" sz="half" idx="1"/>
          </p:nvPr>
        </p:nvSpPr>
        <p:spPr/>
        <p:txBody>
          <a:bodyPr>
            <a:normAutofit lnSpcReduction="10000"/>
          </a:bodyPr>
          <a:lstStyle/>
          <a:p>
            <a:pPr marL="365760" indent="-256032" eaLnBrk="1" fontAlgn="auto" hangingPunct="1">
              <a:spcAft>
                <a:spcPts val="0"/>
              </a:spcAft>
              <a:buFont typeface="Wingdings 3"/>
              <a:buChar char=""/>
              <a:defRPr/>
            </a:pPr>
            <a:r>
              <a:rPr lang="hr-HR" sz="2400"/>
              <a:t>Masovni turist (organizirani masovni turizam)</a:t>
            </a:r>
          </a:p>
          <a:p>
            <a:pPr marL="365760" indent="-256032" eaLnBrk="1" fontAlgn="auto" hangingPunct="1">
              <a:spcAft>
                <a:spcPts val="0"/>
              </a:spcAft>
              <a:buFont typeface="Wingdings 3"/>
              <a:buChar char=""/>
              <a:defRPr/>
            </a:pPr>
            <a:r>
              <a:rPr lang="hr-HR" sz="2400"/>
              <a:t>“drifter” (nomad)// “putnik”</a:t>
            </a:r>
          </a:p>
          <a:p>
            <a:pPr marL="365760" indent="-256032" eaLnBrk="1" fontAlgn="auto" hangingPunct="1">
              <a:spcAft>
                <a:spcPts val="0"/>
              </a:spcAft>
              <a:buFont typeface="Wingdings 3"/>
              <a:buChar char=""/>
              <a:defRPr/>
            </a:pPr>
            <a:r>
              <a:rPr lang="hr-HR" sz="2400"/>
              <a:t>“istraživač”</a:t>
            </a:r>
          </a:p>
          <a:p>
            <a:pPr marL="365760" indent="-256032" eaLnBrk="1" fontAlgn="auto" hangingPunct="1">
              <a:spcAft>
                <a:spcPts val="0"/>
              </a:spcAft>
              <a:buFont typeface="Wingdings 3"/>
              <a:buChar char=""/>
              <a:defRPr/>
            </a:pPr>
            <a:endParaRPr lang="hr-HR" sz="2400"/>
          </a:p>
          <a:p>
            <a:pPr marL="365760" indent="-256032" eaLnBrk="1" fontAlgn="auto" hangingPunct="1">
              <a:spcAft>
                <a:spcPts val="0"/>
              </a:spcAft>
              <a:buFont typeface="Wingdings 3"/>
              <a:buChar char=""/>
              <a:defRPr/>
            </a:pPr>
            <a:r>
              <a:rPr lang="hr-HR" sz="2400"/>
              <a:t>Malo je studija koje su diferencirale vrste turista i njihov posebni učinak na destinacije.</a:t>
            </a:r>
            <a:endParaRPr lang="en-US" sz="2400"/>
          </a:p>
        </p:txBody>
      </p:sp>
      <p:pic>
        <p:nvPicPr>
          <p:cNvPr id="44036" name="Picture 7" descr="bishof"/>
          <p:cNvPicPr>
            <a:picLocks noGrp="1" noChangeAspect="1" noChangeArrowheads="1"/>
          </p:cNvPicPr>
          <p:nvPr>
            <p:ph sz="half" idx="2"/>
          </p:nvPr>
        </p:nvPicPr>
        <p:blipFill>
          <a:blip r:embed="rId3" cstate="print"/>
          <a:srcRect/>
          <a:stretch>
            <a:fillRect/>
          </a:stretch>
        </p:blipFill>
        <p:spPr>
          <a:xfrm>
            <a:off x="5586413" y="1628775"/>
            <a:ext cx="3557587" cy="5229225"/>
          </a:xfr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sz="half" idx="1"/>
          </p:nvPr>
        </p:nvSpPr>
        <p:spPr>
          <a:xfrm>
            <a:off x="457200" y="1481138"/>
            <a:ext cx="4038600" cy="4525962"/>
          </a:xfrm>
        </p:spPr>
        <p:txBody>
          <a:bodyPr/>
          <a:lstStyle/>
          <a:p>
            <a:pPr eaLnBrk="1" hangingPunct="1">
              <a:lnSpc>
                <a:spcPct val="90000"/>
              </a:lnSpc>
            </a:pPr>
            <a:r>
              <a:rPr lang="hr-HR" sz="2000" smtClean="0"/>
              <a:t>Nekoliko studija (Edgerton 1979, Laurent 1973) koje upućuju na antitetični karakter odmora u usporedbi s običnim životom.</a:t>
            </a:r>
          </a:p>
          <a:p>
            <a:pPr eaLnBrk="1" hangingPunct="1">
              <a:lnSpc>
                <a:spcPct val="90000"/>
              </a:lnSpc>
            </a:pPr>
            <a:r>
              <a:rPr lang="hr-HR" sz="2000" smtClean="0"/>
              <a:t>Na odmoru, normalnost se suspendira, a pojedinac je oslobođen svojih običnih preokupacija. Život na plaži je “izvan vremena i prostora”, opuštajući, “ludički”, posve različit od običnog života i turista i okolišne populacije.</a:t>
            </a:r>
            <a:endParaRPr lang="en-US" sz="2000" smtClean="0"/>
          </a:p>
        </p:txBody>
      </p:sp>
      <p:sp>
        <p:nvSpPr>
          <p:cNvPr id="45059" name="Rectangle 5"/>
          <p:cNvSpPr>
            <a:spLocks noGrp="1" noChangeArrowheads="1"/>
          </p:cNvSpPr>
          <p:nvPr>
            <p:ph sz="half" idx="2"/>
          </p:nvPr>
        </p:nvSpPr>
        <p:spPr>
          <a:xfrm>
            <a:off x="4648200" y="1481138"/>
            <a:ext cx="4038600" cy="4525962"/>
          </a:xfrm>
        </p:spPr>
        <p:txBody>
          <a:bodyPr/>
          <a:lstStyle/>
          <a:p>
            <a:pPr eaLnBrk="1" hangingPunct="1">
              <a:lnSpc>
                <a:spcPct val="90000"/>
              </a:lnSpc>
            </a:pPr>
            <a:r>
              <a:rPr lang="hr-HR" sz="2000" smtClean="0"/>
              <a:t>Nastaje li “na plaži” nova zajednica? </a:t>
            </a:r>
          </a:p>
          <a:p>
            <a:pPr eaLnBrk="1" hangingPunct="1">
              <a:lnSpc>
                <a:spcPct val="90000"/>
              </a:lnSpc>
            </a:pPr>
            <a:r>
              <a:rPr lang="hr-HR" sz="2000" smtClean="0"/>
              <a:t>Turner misli tako. Cohen i Wagner ne. “Turisti na plažama tipično su “sami zajedno””</a:t>
            </a:r>
            <a:endParaRPr lang="en-US" sz="2000" smtClean="0"/>
          </a:p>
        </p:txBody>
      </p:sp>
      <p:sp>
        <p:nvSpPr>
          <p:cNvPr id="107522" name="Rectangle 2"/>
          <p:cNvSpPr>
            <a:spLocks noGrp="1" noChangeArrowheads="1"/>
          </p:cNvSpPr>
          <p:nvPr>
            <p:ph type="title"/>
          </p:nvPr>
        </p:nvSpPr>
        <p:spPr/>
        <p:txBody>
          <a:bodyPr/>
          <a:lstStyle/>
          <a:p>
            <a:pPr eaLnBrk="1" fontAlgn="auto" hangingPunct="1">
              <a:spcAft>
                <a:spcPts val="0"/>
              </a:spcAft>
              <a:defRPr/>
            </a:pPr>
            <a:r>
              <a:rPr lang="hr-HR"/>
              <a:t>Turističko ponašanje</a:t>
            </a:r>
            <a:endParaRPr lang="en-US"/>
          </a:p>
        </p:txBody>
      </p:sp>
      <p:pic>
        <p:nvPicPr>
          <p:cNvPr id="45061" name="Picture 6" descr="C:\Documents and Settings\korisnik\My Documents\My Pictures\Picasa3Temp_1\325996051_9ff8c09ea7_o.jpg"/>
          <p:cNvPicPr>
            <a:picLocks noChangeAspect="1" noChangeArrowheads="1"/>
          </p:cNvPicPr>
          <p:nvPr/>
        </p:nvPicPr>
        <p:blipFill>
          <a:blip r:embed="rId3" cstate="print"/>
          <a:srcRect/>
          <a:stretch>
            <a:fillRect/>
          </a:stretch>
        </p:blipFill>
        <p:spPr bwMode="auto">
          <a:xfrm>
            <a:off x="6619875" y="3071813"/>
            <a:ext cx="2524125" cy="3786187"/>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hr-HR"/>
              <a:t>“Hosts” and “Guests”</a:t>
            </a:r>
          </a:p>
          <a:p>
            <a:pPr marL="621792" lvl="1" eaLnBrk="1" fontAlgn="auto" hangingPunct="1">
              <a:spcBef>
                <a:spcPts val="324"/>
              </a:spcBef>
              <a:spcAft>
                <a:spcPts val="0"/>
              </a:spcAft>
              <a:buFont typeface="Verdana"/>
              <a:buChar char="◦"/>
              <a:defRPr/>
            </a:pPr>
            <a:r>
              <a:rPr lang="hr-HR"/>
              <a:t>Neke studije bave se isključivo tom temom, a neke tek pozadinski. </a:t>
            </a:r>
          </a:p>
          <a:p>
            <a:pPr marL="621792" lvl="1" eaLnBrk="1" fontAlgn="auto" hangingPunct="1">
              <a:spcBef>
                <a:spcPts val="324"/>
              </a:spcBef>
              <a:spcAft>
                <a:spcPts val="0"/>
              </a:spcAft>
              <a:buFont typeface="Verdana"/>
              <a:buChar char="◦"/>
              <a:defRPr/>
            </a:pPr>
            <a:r>
              <a:rPr lang="hr-HR"/>
              <a:t>Neke se bave dinamikom i prirodom odnosa turista i lokalnih, a one imaju tri dimenzije:</a:t>
            </a:r>
            <a:endParaRPr lang="en-US"/>
          </a:p>
        </p:txBody>
      </p:sp>
      <p:sp>
        <p:nvSpPr>
          <p:cNvPr id="109573"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spcAft>
                <a:spcPts val="0"/>
              </a:spcAft>
              <a:buFont typeface="Wingdings 3"/>
              <a:buChar char=""/>
              <a:defRPr/>
            </a:pPr>
            <a:r>
              <a:rPr lang="hr-HR"/>
              <a:t>Tri dimenzije:</a:t>
            </a:r>
          </a:p>
          <a:p>
            <a:pPr marL="621792" lvl="1" eaLnBrk="1" fontAlgn="auto" hangingPunct="1">
              <a:spcBef>
                <a:spcPts val="324"/>
              </a:spcBef>
              <a:spcAft>
                <a:spcPts val="0"/>
              </a:spcAft>
              <a:buFont typeface="Verdana"/>
              <a:buChar char="◦"/>
              <a:defRPr/>
            </a:pPr>
            <a:r>
              <a:rPr lang="hr-HR"/>
              <a:t>interakcije H&amp;G</a:t>
            </a:r>
          </a:p>
          <a:p>
            <a:pPr marL="621792" lvl="1" eaLnBrk="1" fontAlgn="auto" hangingPunct="1">
              <a:spcBef>
                <a:spcPts val="324"/>
              </a:spcBef>
              <a:spcAft>
                <a:spcPts val="0"/>
              </a:spcAft>
              <a:buFont typeface="Verdana"/>
              <a:buChar char="◦"/>
              <a:defRPr/>
            </a:pPr>
            <a:r>
              <a:rPr lang="hr-HR"/>
              <a:t>percepcije H&amp;G</a:t>
            </a:r>
          </a:p>
          <a:p>
            <a:pPr marL="621792" lvl="1" eaLnBrk="1" fontAlgn="auto" hangingPunct="1">
              <a:spcBef>
                <a:spcPts val="324"/>
              </a:spcBef>
              <a:spcAft>
                <a:spcPts val="0"/>
              </a:spcAft>
              <a:buFont typeface="Verdana"/>
              <a:buChar char="◦"/>
              <a:defRPr/>
            </a:pPr>
            <a:r>
              <a:rPr lang="hr-HR"/>
              <a:t>stavovi H&amp;G</a:t>
            </a:r>
            <a:endParaRPr lang="en-US"/>
          </a:p>
        </p:txBody>
      </p:sp>
      <p:sp>
        <p:nvSpPr>
          <p:cNvPr id="109570" name="Rectangle 2"/>
          <p:cNvSpPr>
            <a:spLocks noGrp="1" noChangeArrowheads="1"/>
          </p:cNvSpPr>
          <p:nvPr>
            <p:ph type="title"/>
          </p:nvPr>
        </p:nvSpPr>
        <p:spPr/>
        <p:txBody>
          <a:bodyPr/>
          <a:lstStyle/>
          <a:p>
            <a:pPr eaLnBrk="1" fontAlgn="auto" hangingPunct="1">
              <a:spcAft>
                <a:spcPts val="0"/>
              </a:spcAft>
              <a:defRPr/>
            </a:pPr>
            <a:r>
              <a:rPr lang="hr-HR"/>
              <a:t>Odnos turista i lokalnih</a:t>
            </a:r>
            <a:endParaRPr lang="en-US"/>
          </a:p>
        </p:txBody>
      </p:sp>
      <p:pic>
        <p:nvPicPr>
          <p:cNvPr id="46085" name="Picture 6" descr="C:\Documents and Settings\korisnik\My Documents\My Pictures\cover-650.jpg"/>
          <p:cNvPicPr>
            <a:picLocks noChangeAspect="1" noChangeArrowheads="1"/>
          </p:cNvPicPr>
          <p:nvPr/>
        </p:nvPicPr>
        <p:blipFill>
          <a:blip r:embed="rId3" cstate="print"/>
          <a:srcRect/>
          <a:stretch>
            <a:fillRect/>
          </a:stretch>
        </p:blipFill>
        <p:spPr bwMode="auto">
          <a:xfrm>
            <a:off x="3940175" y="3143250"/>
            <a:ext cx="5203825" cy="3714750"/>
          </a:xfrm>
          <a:prstGeom prst="rect">
            <a:avLst/>
          </a:prstGeom>
          <a:noFill/>
          <a:ln w="9525">
            <a:noFill/>
            <a:miter lim="800000"/>
            <a:headEnd/>
            <a:tailEnd/>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sz="half" idx="1"/>
          </p:nvPr>
        </p:nvSpPr>
        <p:spPr>
          <a:xfrm>
            <a:off x="457200" y="1481138"/>
            <a:ext cx="4038600" cy="4525962"/>
          </a:xfrm>
        </p:spPr>
        <p:txBody>
          <a:bodyPr/>
          <a:lstStyle/>
          <a:p>
            <a:pPr eaLnBrk="1" hangingPunct="1">
              <a:lnSpc>
                <a:spcPct val="90000"/>
              </a:lnSpc>
            </a:pPr>
            <a:r>
              <a:rPr lang="hr-HR" smtClean="0"/>
              <a:t>Sutton: </a:t>
            </a:r>
          </a:p>
          <a:p>
            <a:pPr lvl="1" eaLnBrk="1" hangingPunct="1">
              <a:lnSpc>
                <a:spcPct val="90000"/>
              </a:lnSpc>
            </a:pPr>
            <a:r>
              <a:rPr lang="hr-HR" smtClean="0"/>
              <a:t>interakcije H&amp;G karakterizira serija susreta između posjetitelja koji su u pokretu i koji se zabavljaju, i domaćina koji su relativno stacionarni i imaju funkciju služenja posjetiteljivim potrebama i željama</a:t>
            </a:r>
            <a:endParaRPr lang="en-US" smtClean="0"/>
          </a:p>
        </p:txBody>
      </p:sp>
      <p:sp>
        <p:nvSpPr>
          <p:cNvPr id="47107" name="Rectangle 5"/>
          <p:cNvSpPr>
            <a:spLocks noGrp="1" noChangeArrowheads="1"/>
          </p:cNvSpPr>
          <p:nvPr>
            <p:ph sz="half" idx="2"/>
          </p:nvPr>
        </p:nvSpPr>
        <p:spPr>
          <a:xfrm>
            <a:off x="4648200" y="1481138"/>
            <a:ext cx="4038600" cy="4525962"/>
          </a:xfrm>
        </p:spPr>
        <p:txBody>
          <a:bodyPr/>
          <a:lstStyle/>
          <a:p>
            <a:pPr eaLnBrk="1" hangingPunct="1"/>
            <a:r>
              <a:rPr lang="hr-HR" sz="2400" smtClean="0"/>
              <a:t>Te su interakcije </a:t>
            </a:r>
          </a:p>
          <a:p>
            <a:pPr lvl="1" eaLnBrk="1" hangingPunct="1"/>
            <a:r>
              <a:rPr lang="hr-HR" sz="2000" smtClean="0"/>
              <a:t>prolazne, </a:t>
            </a:r>
          </a:p>
          <a:p>
            <a:pPr lvl="1" eaLnBrk="1" hangingPunct="1"/>
            <a:r>
              <a:rPr lang="hr-HR" sz="2000" smtClean="0"/>
              <a:t>neponovljive i</a:t>
            </a:r>
          </a:p>
          <a:p>
            <a:pPr lvl="1" eaLnBrk="1" hangingPunct="1"/>
            <a:r>
              <a:rPr lang="hr-HR" sz="2000" smtClean="0"/>
              <a:t>asimetrične</a:t>
            </a:r>
          </a:p>
          <a:p>
            <a:pPr eaLnBrk="1" hangingPunct="1"/>
            <a:r>
              <a:rPr lang="hr-HR" sz="2400" smtClean="0"/>
              <a:t>Sudionici su orijentirani prema neposrednom zadovoljenju, a ne prema održavanju trajnijih odnosa.</a:t>
            </a:r>
            <a:endParaRPr lang="en-US" sz="2400" smtClean="0"/>
          </a:p>
        </p:txBody>
      </p:sp>
      <p:sp>
        <p:nvSpPr>
          <p:cNvPr id="111618" name="Rectangle 2"/>
          <p:cNvSpPr>
            <a:spLocks noGrp="1" noChangeArrowheads="1"/>
          </p:cNvSpPr>
          <p:nvPr>
            <p:ph type="title"/>
          </p:nvPr>
        </p:nvSpPr>
        <p:spPr/>
        <p:txBody>
          <a:bodyPr/>
          <a:lstStyle/>
          <a:p>
            <a:pPr eaLnBrk="1" fontAlgn="auto" hangingPunct="1">
              <a:spcAft>
                <a:spcPts val="0"/>
              </a:spcAft>
              <a:defRPr/>
            </a:pPr>
            <a:r>
              <a:rPr lang="hr-HR"/>
              <a:t>Interakcije H&amp;G</a:t>
            </a:r>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sz="half" idx="1"/>
          </p:nvPr>
        </p:nvSpPr>
        <p:spPr>
          <a:xfrm>
            <a:off x="457200" y="1481138"/>
            <a:ext cx="4038600" cy="4525962"/>
          </a:xfrm>
        </p:spPr>
        <p:txBody>
          <a:bodyPr/>
          <a:lstStyle/>
          <a:p>
            <a:pPr eaLnBrk="1" hangingPunct="1">
              <a:lnSpc>
                <a:spcPct val="80000"/>
              </a:lnSpc>
            </a:pPr>
            <a:r>
              <a:rPr lang="hr-HR" sz="2400" smtClean="0"/>
              <a:t>S obzirom na prolaznu i neponovljivu prirodu odnosa, sudionici ne razmišljaju o posljedicama koje njihove sadašnje ponašanje ostavlja na odnos u budućnosti.</a:t>
            </a:r>
          </a:p>
          <a:p>
            <a:pPr eaLnBrk="1" hangingPunct="1">
              <a:lnSpc>
                <a:spcPct val="80000"/>
              </a:lnSpc>
            </a:pPr>
            <a:r>
              <a:rPr lang="hr-HR" sz="2400" i="1" smtClean="0"/>
              <a:t>Stoga ne postoji niti osjećaj niti želja da se stvori obostrano povjerenje.</a:t>
            </a:r>
            <a:endParaRPr lang="en-US" sz="2400" i="1" smtClean="0"/>
          </a:p>
        </p:txBody>
      </p:sp>
      <p:sp>
        <p:nvSpPr>
          <p:cNvPr id="48131" name="Rectangle 5"/>
          <p:cNvSpPr>
            <a:spLocks noGrp="1" noChangeArrowheads="1"/>
          </p:cNvSpPr>
          <p:nvPr>
            <p:ph sz="half" idx="2"/>
          </p:nvPr>
        </p:nvSpPr>
        <p:spPr>
          <a:xfrm>
            <a:off x="4648200" y="1481138"/>
            <a:ext cx="4038600" cy="4525962"/>
          </a:xfrm>
        </p:spPr>
        <p:txBody>
          <a:bodyPr/>
          <a:lstStyle/>
          <a:p>
            <a:pPr eaLnBrk="1" hangingPunct="1">
              <a:lnSpc>
                <a:spcPct val="80000"/>
              </a:lnSpc>
            </a:pPr>
            <a:r>
              <a:rPr lang="hr-HR" sz="2400" i="1" smtClean="0"/>
              <a:t>Stoga su takvi odnosi posebno podložni</a:t>
            </a:r>
          </a:p>
          <a:p>
            <a:pPr lvl="1" eaLnBrk="1" hangingPunct="1">
              <a:lnSpc>
                <a:spcPct val="80000"/>
              </a:lnSpc>
            </a:pPr>
            <a:r>
              <a:rPr lang="hr-HR" sz="2000" i="1" smtClean="0"/>
              <a:t>prevarama, </a:t>
            </a:r>
          </a:p>
          <a:p>
            <a:pPr lvl="1" eaLnBrk="1" hangingPunct="1">
              <a:lnSpc>
                <a:spcPct val="80000"/>
              </a:lnSpc>
            </a:pPr>
            <a:r>
              <a:rPr lang="hr-HR" sz="2000" i="1" smtClean="0"/>
              <a:t>eksploataciji i</a:t>
            </a:r>
          </a:p>
          <a:p>
            <a:pPr lvl="1" eaLnBrk="1" hangingPunct="1">
              <a:lnSpc>
                <a:spcPct val="80000"/>
              </a:lnSpc>
            </a:pPr>
            <a:r>
              <a:rPr lang="hr-HR" sz="2000" i="1" smtClean="0"/>
              <a:t>nepovjerenju, </a:t>
            </a:r>
          </a:p>
          <a:p>
            <a:pPr eaLnBrk="1" hangingPunct="1">
              <a:lnSpc>
                <a:spcPct val="80000"/>
              </a:lnSpc>
            </a:pPr>
            <a:r>
              <a:rPr lang="hr-HR" sz="2400" i="1" smtClean="0"/>
              <a:t>jer i turisti i domaćini lagano utječu posljedicama neprijateljskog ili nepoštenog ponašanja. </a:t>
            </a:r>
            <a:r>
              <a:rPr lang="hr-HR" sz="2400" smtClean="0"/>
              <a:t>(van den Berghe 1980)</a:t>
            </a:r>
            <a:endParaRPr lang="en-US" sz="2400" smtClean="0"/>
          </a:p>
        </p:txBody>
      </p:sp>
      <p:sp>
        <p:nvSpPr>
          <p:cNvPr id="113666" name="Rectangle 2"/>
          <p:cNvSpPr>
            <a:spLocks noGrp="1" noChangeArrowheads="1"/>
          </p:cNvSpPr>
          <p:nvPr>
            <p:ph type="title"/>
          </p:nvPr>
        </p:nvSpPr>
        <p:spPr/>
        <p:txBody>
          <a:bodyPr/>
          <a:lstStyle/>
          <a:p>
            <a:pPr eaLnBrk="1" fontAlgn="auto" hangingPunct="1">
              <a:spcAft>
                <a:spcPts val="0"/>
              </a:spcAft>
              <a:defRPr/>
            </a:pPr>
            <a:r>
              <a:rPr lang="hr-HR"/>
              <a:t>Interakcije H&amp;G</a:t>
            </a:r>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hr-HR" sz="2400" i="1"/>
              <a:t>Asimetričnost odnosa</a:t>
            </a:r>
            <a:r>
              <a:rPr lang="hr-HR" sz="2400"/>
              <a:t> i potraga za neposrednim zadovoljenjem (potreba) pruža tri mogućnosti.</a:t>
            </a:r>
          </a:p>
          <a:p>
            <a:pPr marL="365760" indent="-256032" eaLnBrk="1" fontAlgn="auto" hangingPunct="1">
              <a:spcAft>
                <a:spcPts val="0"/>
              </a:spcAft>
              <a:buFont typeface="Wingdings 3"/>
              <a:buChar char=""/>
              <a:defRPr/>
            </a:pPr>
            <a:r>
              <a:rPr lang="hr-HR" sz="2400"/>
              <a:t>Asimetrija znanja, pri čemu domaćin ima prednost pred posjetiteljem, </a:t>
            </a:r>
          </a:p>
          <a:p>
            <a:pPr marL="365760" indent="-256032" eaLnBrk="1" fontAlgn="auto" hangingPunct="1">
              <a:spcAft>
                <a:spcPts val="0"/>
              </a:spcAft>
              <a:buFont typeface="Wingdings 3"/>
              <a:buChar char=""/>
              <a:defRPr/>
            </a:pPr>
            <a:r>
              <a:rPr lang="hr-HR" sz="2400"/>
              <a:t>i zbog čega se rađa turistova “naivnost” (Mitford 1959)</a:t>
            </a:r>
            <a:endParaRPr lang="en-US" sz="2400"/>
          </a:p>
        </p:txBody>
      </p:sp>
      <p:sp>
        <p:nvSpPr>
          <p:cNvPr id="115717"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a:t>Drugi oblici asimetrije</a:t>
            </a:r>
          </a:p>
          <a:p>
            <a:pPr marL="621792" lvl="1" eaLnBrk="1" fontAlgn="auto" hangingPunct="1">
              <a:lnSpc>
                <a:spcPct val="90000"/>
              </a:lnSpc>
              <a:spcBef>
                <a:spcPts val="324"/>
              </a:spcBef>
              <a:spcAft>
                <a:spcPts val="0"/>
              </a:spcAft>
              <a:buFont typeface="Verdana"/>
              <a:buChar char="◦"/>
              <a:defRPr/>
            </a:pPr>
            <a:r>
              <a:rPr lang="hr-HR"/>
              <a:t>smisao susreta je različit za svaku stranu u odnosu: turizam znači posao za domaćine, užitak za posjetitelje</a:t>
            </a:r>
          </a:p>
          <a:p>
            <a:pPr marL="621792" lvl="1" eaLnBrk="1" fontAlgn="auto" hangingPunct="1">
              <a:lnSpc>
                <a:spcPct val="90000"/>
              </a:lnSpc>
              <a:spcBef>
                <a:spcPts val="324"/>
              </a:spcBef>
              <a:spcAft>
                <a:spcPts val="0"/>
              </a:spcAft>
              <a:buFont typeface="Verdana"/>
              <a:buChar char="◦"/>
              <a:defRPr/>
            </a:pPr>
            <a:r>
              <a:rPr lang="hr-HR"/>
              <a:t>ta situacija stvara nesporazume i sukobe interesa.</a:t>
            </a:r>
            <a:endParaRPr lang="en-US"/>
          </a:p>
        </p:txBody>
      </p:sp>
      <p:sp>
        <p:nvSpPr>
          <p:cNvPr id="115714" name="Rectangle 2"/>
          <p:cNvSpPr>
            <a:spLocks noGrp="1" noChangeArrowheads="1"/>
          </p:cNvSpPr>
          <p:nvPr>
            <p:ph type="title"/>
          </p:nvPr>
        </p:nvSpPr>
        <p:spPr/>
        <p:txBody>
          <a:bodyPr/>
          <a:lstStyle/>
          <a:p>
            <a:pPr eaLnBrk="1" fontAlgn="auto" hangingPunct="1">
              <a:spcAft>
                <a:spcPts val="0"/>
              </a:spcAft>
              <a:defRPr/>
            </a:pPr>
            <a:r>
              <a:rPr lang="hr-HR"/>
              <a:t>Interakcija H&amp;G (asimetrija)</a:t>
            </a:r>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4"/>
          <p:cNvSpPr>
            <a:spLocks noGrp="1" noChangeArrowheads="1"/>
          </p:cNvSpPr>
          <p:nvPr>
            <p:ph sz="half" idx="1"/>
          </p:nvPr>
        </p:nvSpPr>
        <p:spPr>
          <a:xfrm>
            <a:off x="457200" y="1481138"/>
            <a:ext cx="4038600" cy="4525962"/>
          </a:xfrm>
        </p:spPr>
        <p:txBody>
          <a:bodyPr/>
          <a:lstStyle/>
          <a:p>
            <a:pPr eaLnBrk="1" hangingPunct="1"/>
            <a:r>
              <a:rPr lang="hr-HR" sz="2400" smtClean="0"/>
              <a:t>Odnos H&amp;G regulira se i odvija u različitoj mjeri pomoću dva sociokulturna sustava: </a:t>
            </a:r>
          </a:p>
          <a:p>
            <a:pPr lvl="1" eaLnBrk="1" hangingPunct="1"/>
            <a:r>
              <a:rPr lang="hr-HR" sz="2000" smtClean="0"/>
              <a:t>sustava domaćina, kojeg “napada” turizam</a:t>
            </a:r>
          </a:p>
          <a:p>
            <a:pPr lvl="1" eaLnBrk="1" hangingPunct="1"/>
            <a:r>
              <a:rPr lang="hr-HR" sz="2000" smtClean="0"/>
              <a:t>sustav turista koji se počinje stvarati na tom području.</a:t>
            </a:r>
            <a:endParaRPr lang="en-US" sz="2000" smtClean="0"/>
          </a:p>
        </p:txBody>
      </p:sp>
      <p:sp>
        <p:nvSpPr>
          <p:cNvPr id="50179" name="Rectangle 5"/>
          <p:cNvSpPr>
            <a:spLocks noGrp="1" noChangeArrowheads="1"/>
          </p:cNvSpPr>
          <p:nvPr>
            <p:ph sz="half" idx="2"/>
          </p:nvPr>
        </p:nvSpPr>
        <p:spPr>
          <a:xfrm>
            <a:off x="4648200" y="1481138"/>
            <a:ext cx="4038600" cy="4525962"/>
          </a:xfrm>
        </p:spPr>
        <p:txBody>
          <a:bodyPr/>
          <a:lstStyle/>
          <a:p>
            <a:pPr eaLnBrk="1" hangingPunct="1"/>
            <a:r>
              <a:rPr lang="hr-HR" sz="2400" smtClean="0"/>
              <a:t>U prvoj fazi, ta dva sustava koincidiraju, podrazumijeva se uobičajeni odnos gosta i domaćina.</a:t>
            </a:r>
            <a:endParaRPr lang="en-US" sz="2400" smtClean="0"/>
          </a:p>
        </p:txBody>
      </p:sp>
      <p:sp>
        <p:nvSpPr>
          <p:cNvPr id="117762" name="Rectangle 2"/>
          <p:cNvSpPr>
            <a:spLocks noGrp="1" noChangeArrowheads="1"/>
          </p:cNvSpPr>
          <p:nvPr>
            <p:ph type="title"/>
          </p:nvPr>
        </p:nvSpPr>
        <p:spPr/>
        <p:txBody>
          <a:bodyPr/>
          <a:lstStyle/>
          <a:p>
            <a:pPr eaLnBrk="1" fontAlgn="auto" hangingPunct="1">
              <a:spcAft>
                <a:spcPts val="0"/>
              </a:spcAft>
              <a:defRPr/>
            </a:pPr>
            <a:r>
              <a:rPr lang="hr-HR"/>
              <a:t>Regulacija H&amp;G odnosa</a:t>
            </a:r>
            <a:endParaRPr lang="en-US"/>
          </a:p>
        </p:txBody>
      </p:sp>
      <p:pic>
        <p:nvPicPr>
          <p:cNvPr id="50181" name="Picture 6" descr="C:\Documents and Settings\korisnik\My Documents\My Pictures\Gallery-8-February-2009-Y-004.jpg"/>
          <p:cNvPicPr>
            <a:picLocks noChangeAspect="1" noChangeArrowheads="1"/>
          </p:cNvPicPr>
          <p:nvPr/>
        </p:nvPicPr>
        <p:blipFill>
          <a:blip r:embed="rId3" cstate="print"/>
          <a:srcRect/>
          <a:stretch>
            <a:fillRect/>
          </a:stretch>
        </p:blipFill>
        <p:spPr bwMode="auto">
          <a:xfrm>
            <a:off x="4445000" y="3714750"/>
            <a:ext cx="4699000" cy="314325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3" name="Rectangle 5"/>
          <p:cNvSpPr>
            <a:spLocks noGrp="1" noChangeArrowheads="1"/>
          </p:cNvSpPr>
          <p:nvPr>
            <p:ph sz="half" idx="1"/>
          </p:nvPr>
        </p:nvSpPr>
        <p:spPr>
          <a:xfrm>
            <a:off x="457200" y="1481138"/>
            <a:ext cx="4038600" cy="4525962"/>
          </a:xfrm>
        </p:spPr>
        <p:txBody>
          <a:bodyPr>
            <a:normAutofit/>
          </a:bodyPr>
          <a:lstStyle/>
          <a:p>
            <a:pPr marL="365760" indent="-256032" eaLnBrk="1" fontAlgn="auto" hangingPunct="1">
              <a:lnSpc>
                <a:spcPct val="80000"/>
              </a:lnSpc>
              <a:spcAft>
                <a:spcPts val="0"/>
              </a:spcAft>
              <a:buFont typeface="Wingdings 3"/>
              <a:buChar char=""/>
              <a:defRPr/>
            </a:pPr>
            <a:r>
              <a:rPr lang="hr-HR" sz="1800"/>
              <a:t>Temeljna dinamika odnosa sastoji se u transformaciji prvoga sustava regulacije u drugi.</a:t>
            </a:r>
          </a:p>
          <a:p>
            <a:pPr marL="365760" indent="-256032" eaLnBrk="1" fontAlgn="auto" hangingPunct="1">
              <a:lnSpc>
                <a:spcPct val="80000"/>
              </a:lnSpc>
              <a:spcAft>
                <a:spcPts val="0"/>
              </a:spcAft>
              <a:buFont typeface="Wingdings 3"/>
              <a:buChar char=""/>
              <a:defRPr/>
            </a:pPr>
            <a:r>
              <a:rPr lang="hr-HR" sz="1800"/>
              <a:t>Studije te evolucije obično prezentiraju taj proces kao “komercijalizaciju” ili “komodizaciju” (postvarenje) gostoprimstva</a:t>
            </a:r>
            <a:endParaRPr lang="en-US" sz="1800"/>
          </a:p>
          <a:p>
            <a:pPr marL="365760" indent="-256032" eaLnBrk="1" fontAlgn="auto" hangingPunct="1">
              <a:lnSpc>
                <a:spcPct val="80000"/>
              </a:lnSpc>
              <a:spcAft>
                <a:spcPts val="0"/>
              </a:spcAft>
              <a:buFont typeface="Wingdings 3"/>
              <a:buChar char=""/>
              <a:defRPr/>
            </a:pPr>
            <a:r>
              <a:rPr lang="hr-HR" sz="1800"/>
              <a:t>Turisti se početno tretiraju kao dio tradicionalnog odnosa gosta i domaćina</a:t>
            </a:r>
          </a:p>
          <a:p>
            <a:pPr marL="365760" indent="-256032" eaLnBrk="1" fontAlgn="auto" hangingPunct="1">
              <a:lnSpc>
                <a:spcPct val="80000"/>
              </a:lnSpc>
              <a:spcAft>
                <a:spcPts val="0"/>
              </a:spcAft>
              <a:buFont typeface="Wingdings 3"/>
              <a:buChar char=""/>
              <a:defRPr/>
            </a:pPr>
            <a:r>
              <a:rPr lang="hr-HR" sz="1800"/>
              <a:t>ali s povećanim brojem gostiju, oni postaju sve manje dobrodošli (Cohen 1982)</a:t>
            </a:r>
          </a:p>
          <a:p>
            <a:pPr marL="365760" indent="-256032" eaLnBrk="1" fontAlgn="auto" hangingPunct="1">
              <a:lnSpc>
                <a:spcPct val="80000"/>
              </a:lnSpc>
              <a:spcAft>
                <a:spcPts val="0"/>
              </a:spcAft>
              <a:buFont typeface="Wingdings 3"/>
              <a:buChar char=""/>
              <a:defRPr/>
            </a:pPr>
            <a:endParaRPr lang="en-US" sz="1800"/>
          </a:p>
        </p:txBody>
      </p:sp>
      <p:sp>
        <p:nvSpPr>
          <p:cNvPr id="119814" name="Rectangle 6"/>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80000"/>
              </a:lnSpc>
              <a:spcAft>
                <a:spcPts val="0"/>
              </a:spcAft>
              <a:buFont typeface="Wingdings 3"/>
              <a:buChar char=""/>
              <a:defRPr/>
            </a:pPr>
            <a:r>
              <a:rPr lang="hr-HR" sz="2000"/>
              <a:t>Stoga dolazi do pritiska da se H&amp;G odnos utemeljen na uobičajenom recipročnom moralu, koji nije precizan ili apsolutno obvezujući, pretvori u komercijalni odnos utemeljen na “odšteti”. </a:t>
            </a:r>
          </a:p>
          <a:p>
            <a:pPr marL="365760" indent="-256032" eaLnBrk="1" fontAlgn="auto" hangingPunct="1">
              <a:lnSpc>
                <a:spcPct val="80000"/>
              </a:lnSpc>
              <a:spcAft>
                <a:spcPts val="0"/>
              </a:spcAft>
              <a:buFont typeface="Wingdings 3"/>
              <a:buChar char=""/>
              <a:defRPr/>
            </a:pPr>
            <a:r>
              <a:rPr lang="hr-HR" sz="2000"/>
              <a:t>Takva promjena podrazumijeva da će se  gostoprimstvo – koje se u tradicionalnim društvima temelji na vrijednostima koje nisu ekonomske – pretvori u čisto ekonomsko područje.</a:t>
            </a:r>
          </a:p>
          <a:p>
            <a:pPr marL="365760" indent="-256032" eaLnBrk="1" fontAlgn="auto" hangingPunct="1">
              <a:lnSpc>
                <a:spcPct val="80000"/>
              </a:lnSpc>
              <a:spcAft>
                <a:spcPts val="0"/>
              </a:spcAft>
              <a:buFont typeface="Wingdings 3"/>
              <a:buChar char=""/>
              <a:defRPr/>
            </a:pPr>
            <a:r>
              <a:rPr lang="hr-HR" sz="2000"/>
              <a:t>Taj je proces često polagan i mučan</a:t>
            </a:r>
          </a:p>
          <a:p>
            <a:pPr marL="365760" indent="-256032" eaLnBrk="1" fontAlgn="auto" hangingPunct="1">
              <a:lnSpc>
                <a:spcPct val="80000"/>
              </a:lnSpc>
              <a:spcAft>
                <a:spcPts val="0"/>
              </a:spcAft>
              <a:buFont typeface="Wingdings 3"/>
              <a:buChar char=""/>
              <a:defRPr/>
            </a:pPr>
            <a:endParaRPr lang="hr-HR" sz="2000"/>
          </a:p>
          <a:p>
            <a:pPr marL="365760" indent="-256032" eaLnBrk="1" fontAlgn="auto" hangingPunct="1">
              <a:lnSpc>
                <a:spcPct val="80000"/>
              </a:lnSpc>
              <a:spcAft>
                <a:spcPts val="0"/>
              </a:spcAft>
              <a:buFont typeface="Wingdings 3"/>
              <a:buChar char=""/>
              <a:defRPr/>
            </a:pPr>
            <a:endParaRPr lang="en-US" sz="2000"/>
          </a:p>
        </p:txBody>
      </p:sp>
      <p:sp>
        <p:nvSpPr>
          <p:cNvPr id="119812" name="Rectangle 4"/>
          <p:cNvSpPr>
            <a:spLocks noGrp="1" noChangeArrowheads="1"/>
          </p:cNvSpPr>
          <p:nvPr>
            <p:ph type="title"/>
          </p:nvPr>
        </p:nvSpPr>
        <p:spPr/>
        <p:txBody>
          <a:bodyPr/>
          <a:lstStyle/>
          <a:p>
            <a:pPr eaLnBrk="1" fontAlgn="auto" hangingPunct="1">
              <a:spcAft>
                <a:spcPts val="0"/>
              </a:spcAft>
              <a:defRPr/>
            </a:pPr>
            <a:r>
              <a:rPr lang="hr-HR" sz="4000"/>
              <a:t>Evolucija H&amp;G sustava regulacije</a:t>
            </a:r>
            <a:endParaRPr lang="en-US" sz="400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sz="half" idx="1"/>
          </p:nvPr>
        </p:nvSpPr>
        <p:spPr>
          <a:xfrm>
            <a:off x="457200" y="1481138"/>
            <a:ext cx="4038600" cy="4525962"/>
          </a:xfrm>
        </p:spPr>
        <p:txBody>
          <a:bodyPr/>
          <a:lstStyle/>
          <a:p>
            <a:pPr eaLnBrk="1" hangingPunct="1">
              <a:lnSpc>
                <a:spcPct val="90000"/>
              </a:lnSpc>
            </a:pPr>
            <a:r>
              <a:rPr lang="hr-HR" sz="2000" smtClean="0"/>
              <a:t>S vremenom, turizam prelazi granice obične domaće gostoljubivosti, </a:t>
            </a:r>
          </a:p>
          <a:p>
            <a:pPr eaLnBrk="1" hangingPunct="1">
              <a:lnSpc>
                <a:spcPct val="90000"/>
              </a:lnSpc>
            </a:pPr>
            <a:r>
              <a:rPr lang="hr-HR" sz="2000" smtClean="0"/>
              <a:t>on prelazi u tzv. </a:t>
            </a:r>
            <a:r>
              <a:rPr lang="hr-HR" sz="2000" i="1" smtClean="0"/>
              <a:t>anomičnu</a:t>
            </a:r>
            <a:r>
              <a:rPr lang="hr-HR" sz="2000" smtClean="0"/>
              <a:t> fazu tijekom koje domaćini razvijaju </a:t>
            </a:r>
            <a:r>
              <a:rPr lang="hr-HR" sz="2000" i="1" smtClean="0"/>
              <a:t>predatorsku </a:t>
            </a:r>
            <a:r>
              <a:rPr lang="hr-HR" sz="2000" smtClean="0"/>
              <a:t>orijentaciju prema turistima (Sutton 1967).</a:t>
            </a:r>
          </a:p>
          <a:p>
            <a:pPr eaLnBrk="1" hangingPunct="1">
              <a:lnSpc>
                <a:spcPct val="90000"/>
              </a:lnSpc>
            </a:pPr>
            <a:r>
              <a:rPr lang="hr-HR" sz="2000" smtClean="0"/>
              <a:t>Domaćini pokušavaju “izvući” što je više koristi iz tog susreta, bez obzira na dugoročne posljedice koje takvo ponašanje može ostaviti na priljev turista.</a:t>
            </a:r>
            <a:endParaRPr lang="en-US" sz="2000" smtClean="0"/>
          </a:p>
        </p:txBody>
      </p:sp>
      <p:sp>
        <p:nvSpPr>
          <p:cNvPr id="52227" name="Rectangle 6"/>
          <p:cNvSpPr>
            <a:spLocks noGrp="1" noChangeArrowheads="1"/>
          </p:cNvSpPr>
          <p:nvPr>
            <p:ph sz="half" idx="2"/>
          </p:nvPr>
        </p:nvSpPr>
        <p:spPr>
          <a:xfrm>
            <a:off x="4648200" y="1481138"/>
            <a:ext cx="4038600" cy="4525962"/>
          </a:xfrm>
        </p:spPr>
        <p:txBody>
          <a:bodyPr/>
          <a:lstStyle/>
          <a:p>
            <a:pPr eaLnBrk="1" hangingPunct="1">
              <a:lnSpc>
                <a:spcPct val="90000"/>
              </a:lnSpc>
            </a:pPr>
            <a:r>
              <a:rPr lang="hr-HR" sz="2000" smtClean="0"/>
              <a:t>tijekom te faze, koju često obilježava značajan stupanj neprijateljstva prema turistima, dolazi do</a:t>
            </a:r>
          </a:p>
          <a:p>
            <a:pPr lvl="1" eaLnBrk="1" hangingPunct="1">
              <a:lnSpc>
                <a:spcPct val="90000"/>
              </a:lnSpc>
            </a:pPr>
            <a:r>
              <a:rPr lang="hr-HR" sz="1800" b="1" smtClean="0"/>
              <a:t>značajnog povećanja stope diskriminacije prema turistima,</a:t>
            </a:r>
          </a:p>
          <a:p>
            <a:pPr lvl="1" eaLnBrk="1" hangingPunct="1">
              <a:lnSpc>
                <a:spcPct val="90000"/>
              </a:lnSpc>
            </a:pPr>
            <a:r>
              <a:rPr lang="hr-HR" sz="1800" b="1" smtClean="0"/>
              <a:t>devijantnosti</a:t>
            </a:r>
          </a:p>
          <a:p>
            <a:pPr lvl="1" eaLnBrk="1" hangingPunct="1">
              <a:lnSpc>
                <a:spcPct val="90000"/>
              </a:lnSpc>
            </a:pPr>
            <a:r>
              <a:rPr lang="hr-HR" sz="1800" b="1" smtClean="0"/>
              <a:t>sitnog kriminala</a:t>
            </a:r>
            <a:endParaRPr lang="en-US" sz="1800" b="1" smtClean="0"/>
          </a:p>
        </p:txBody>
      </p:sp>
      <p:sp>
        <p:nvSpPr>
          <p:cNvPr id="122884" name="Rectangle 4"/>
          <p:cNvSpPr>
            <a:spLocks noGrp="1" noChangeArrowheads="1"/>
          </p:cNvSpPr>
          <p:nvPr>
            <p:ph type="title"/>
          </p:nvPr>
        </p:nvSpPr>
        <p:spPr/>
        <p:txBody>
          <a:bodyPr/>
          <a:lstStyle/>
          <a:p>
            <a:pPr eaLnBrk="1" fontAlgn="auto" hangingPunct="1">
              <a:spcAft>
                <a:spcPts val="0"/>
              </a:spcAft>
              <a:defRPr/>
            </a:pPr>
            <a:r>
              <a:rPr lang="hr-HR"/>
              <a:t>H&amp;G odnos: predatorska faza</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rgbClr val="FFFF00"/>
          </a:solidFill>
        </p:spPr>
        <p:txBody>
          <a:bodyPr/>
          <a:lstStyle/>
          <a:p>
            <a:pPr fontAlgn="auto">
              <a:spcAft>
                <a:spcPts val="0"/>
              </a:spcAft>
              <a:defRPr/>
            </a:pPr>
            <a:r>
              <a:rPr lang="hr-HR" dirty="0" smtClean="0"/>
              <a:t>Turizam </a:t>
            </a:r>
            <a:r>
              <a:rPr lang="hr-HR" dirty="0"/>
              <a:t>(def.) nastavak</a:t>
            </a:r>
            <a:endParaRPr lang="en-US" dirty="0"/>
          </a:p>
        </p:txBody>
      </p:sp>
      <p:sp>
        <p:nvSpPr>
          <p:cNvPr id="14340" name="Rectangle 4"/>
          <p:cNvSpPr>
            <a:spLocks noGrp="1" noChangeArrowheads="1"/>
          </p:cNvSpPr>
          <p:nvPr>
            <p:ph type="body" sz="half" idx="2"/>
          </p:nvPr>
        </p:nvSpPr>
        <p:spPr/>
        <p:txBody>
          <a:bodyPr>
            <a:normAutofit lnSpcReduction="10000"/>
          </a:bodyPr>
          <a:lstStyle/>
          <a:p>
            <a:pPr marL="365760" indent="-256032" fontAlgn="auto">
              <a:spcAft>
                <a:spcPts val="0"/>
              </a:spcAft>
              <a:buFont typeface="Wingdings 3"/>
              <a:buChar char=""/>
              <a:defRPr/>
            </a:pPr>
            <a:r>
              <a:rPr lang="hr-HR" sz="2800" dirty="0"/>
              <a:t>Takva klasifikacija radi se primarno zbog “statističkih, pravnih i industrijskih” razloga,</a:t>
            </a:r>
          </a:p>
          <a:p>
            <a:pPr marL="365760" indent="-256032" fontAlgn="auto">
              <a:spcAft>
                <a:spcPts val="0"/>
              </a:spcAft>
              <a:buFont typeface="Wingdings 3"/>
              <a:buChar char=""/>
              <a:defRPr/>
            </a:pPr>
            <a:r>
              <a:rPr lang="hr-HR" sz="2800" i="1" dirty="0"/>
              <a:t>ali je nezadovoljavajuća za sociologa jer je previše široka i opterećena (posebnom) teorijom</a:t>
            </a:r>
            <a:endParaRPr lang="en-US" sz="2800" i="1" dirty="0"/>
          </a:p>
        </p:txBody>
      </p:sp>
      <p:pic>
        <p:nvPicPr>
          <p:cNvPr id="20484" name="Picture 8" descr="C:\Documents and Settings\korisnik\My Documents\My Pictures\25basics_650.jpg"/>
          <p:cNvPicPr>
            <a:picLocks noGrp="1" noChangeAspect="1" noChangeArrowheads="1"/>
          </p:cNvPicPr>
          <p:nvPr>
            <p:ph sz="half" idx="1"/>
          </p:nvPr>
        </p:nvPicPr>
        <p:blipFill>
          <a:blip r:embed="rId3" cstate="print"/>
          <a:srcRect/>
          <a:stretch>
            <a:fillRect/>
          </a:stretch>
        </p:blipFill>
        <p:spPr>
          <a:xfrm>
            <a:off x="0" y="1714500"/>
            <a:ext cx="4500563" cy="5143500"/>
          </a:xfr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fontAlgn="auto" hangingPunct="1">
              <a:spcAft>
                <a:spcPts val="0"/>
              </a:spcAft>
              <a:defRPr/>
            </a:pPr>
            <a:r>
              <a:rPr lang="hr-HR"/>
              <a:t>H&amp;G (predatorska faza)</a:t>
            </a:r>
            <a:endParaRPr lang="en-US"/>
          </a:p>
        </p:txBody>
      </p:sp>
      <p:sp>
        <p:nvSpPr>
          <p:cNvPr id="124932" name="Rectangle 4"/>
          <p:cNvSpPr>
            <a:spLocks noGrp="1" noChangeArrowheads="1"/>
          </p:cNvSpPr>
          <p:nvPr>
            <p:ph type="body" sz="half" idx="1"/>
          </p:nvPr>
        </p:nvSpPr>
        <p:spPr/>
        <p:txBody>
          <a:bodyPr>
            <a:normAutofit fontScale="92500"/>
          </a:bodyPr>
          <a:lstStyle/>
          <a:p>
            <a:pPr marL="365760" indent="-256032" eaLnBrk="1" fontAlgn="auto" hangingPunct="1">
              <a:lnSpc>
                <a:spcPct val="90000"/>
              </a:lnSpc>
              <a:spcAft>
                <a:spcPts val="0"/>
              </a:spcAft>
              <a:buFont typeface="Wingdings 3"/>
              <a:buChar char=""/>
              <a:defRPr/>
            </a:pPr>
            <a:r>
              <a:rPr lang="hr-HR" sz="2800" dirty="0"/>
              <a:t>Takve pojave imaju porazan učinak na dugoročni razvoj turizma, ali zbog toga nastaju napori i turističkih radnika i vlasti</a:t>
            </a:r>
          </a:p>
          <a:p>
            <a:pPr marL="365760" indent="-256032" eaLnBrk="1" fontAlgn="auto" hangingPunct="1">
              <a:lnSpc>
                <a:spcPct val="90000"/>
              </a:lnSpc>
              <a:spcAft>
                <a:spcPts val="0"/>
              </a:spcAft>
              <a:buFont typeface="Wingdings 3"/>
              <a:buChar char=""/>
              <a:defRPr/>
            </a:pPr>
            <a:r>
              <a:rPr lang="hr-HR" sz="2800" dirty="0"/>
              <a:t>da se stvori institucionalni i </a:t>
            </a:r>
            <a:r>
              <a:rPr lang="hr-HR" sz="2800" i="1" dirty="0"/>
              <a:t>profesionalizirani </a:t>
            </a:r>
            <a:r>
              <a:rPr lang="hr-HR" sz="2800" dirty="0"/>
              <a:t>turistički sustav.</a:t>
            </a:r>
            <a:endParaRPr lang="en-US" sz="2800" dirty="0"/>
          </a:p>
        </p:txBody>
      </p:sp>
      <p:pic>
        <p:nvPicPr>
          <p:cNvPr id="53252" name="Picture 9" descr="martin"/>
          <p:cNvPicPr>
            <a:picLocks noGrp="1" noChangeAspect="1" noChangeArrowheads="1"/>
          </p:cNvPicPr>
          <p:nvPr>
            <p:ph sz="half" idx="2"/>
          </p:nvPr>
        </p:nvPicPr>
        <p:blipFill>
          <a:blip r:embed="rId3" cstate="print">
            <a:lum bright="-20000"/>
          </a:blip>
          <a:srcRect/>
          <a:stretch>
            <a:fillRect/>
          </a:stretch>
        </p:blipFill>
        <p:spPr>
          <a:xfrm>
            <a:off x="4648200" y="1571625"/>
            <a:ext cx="4495800" cy="5286375"/>
          </a:xfr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sz="half" idx="1"/>
          </p:nvPr>
        </p:nvSpPr>
        <p:spPr>
          <a:xfrm>
            <a:off x="457200" y="1481138"/>
            <a:ext cx="4038600" cy="4525962"/>
          </a:xfrm>
        </p:spPr>
        <p:txBody>
          <a:bodyPr/>
          <a:lstStyle/>
          <a:p>
            <a:pPr eaLnBrk="1" hangingPunct="1">
              <a:lnSpc>
                <a:spcPct val="90000"/>
              </a:lnSpc>
            </a:pPr>
            <a:r>
              <a:rPr lang="hr-HR" sz="2000" smtClean="0"/>
              <a:t>Glavni motiv profesionalizacije je održanje i poboljšanje reputacije područja</a:t>
            </a:r>
          </a:p>
          <a:p>
            <a:pPr eaLnBrk="1" hangingPunct="1">
              <a:lnSpc>
                <a:spcPct val="90000"/>
              </a:lnSpc>
            </a:pPr>
            <a:r>
              <a:rPr lang="hr-HR" sz="2000" smtClean="0"/>
              <a:t>kojom će se osigurati dugoročna korist i stalni priljev turista.</a:t>
            </a:r>
          </a:p>
          <a:p>
            <a:pPr eaLnBrk="1" hangingPunct="1">
              <a:lnSpc>
                <a:spcPct val="90000"/>
              </a:lnSpc>
            </a:pPr>
            <a:r>
              <a:rPr lang="hr-HR" sz="2000" smtClean="0"/>
              <a:t>Premda je motiv profesionalizacije ekonomski, profesionalni odnos domaćina i turista ne poprima posve depersonalizirani, neutralni karakter ekonomske razmjene.</a:t>
            </a:r>
            <a:endParaRPr lang="en-US" sz="2000" smtClean="0"/>
          </a:p>
        </p:txBody>
      </p:sp>
      <p:sp>
        <p:nvSpPr>
          <p:cNvPr id="54275" name="Rectangle 5"/>
          <p:cNvSpPr>
            <a:spLocks noGrp="1" noChangeArrowheads="1"/>
          </p:cNvSpPr>
          <p:nvPr>
            <p:ph sz="half" idx="2"/>
          </p:nvPr>
        </p:nvSpPr>
        <p:spPr>
          <a:xfrm>
            <a:off x="4648200" y="1481138"/>
            <a:ext cx="4038600" cy="4525962"/>
          </a:xfrm>
        </p:spPr>
        <p:txBody>
          <a:bodyPr/>
          <a:lstStyle/>
          <a:p>
            <a:pPr eaLnBrk="1" hangingPunct="1">
              <a:lnSpc>
                <a:spcPct val="90000"/>
              </a:lnSpc>
            </a:pPr>
            <a:r>
              <a:rPr lang="hr-HR" sz="2000" smtClean="0"/>
              <a:t>On postaje profesionalno “glumljen”:</a:t>
            </a:r>
          </a:p>
          <a:p>
            <a:pPr eaLnBrk="1" hangingPunct="1">
              <a:lnSpc>
                <a:spcPct val="90000"/>
              </a:lnSpc>
            </a:pPr>
            <a:r>
              <a:rPr lang="hr-HR" sz="2000" smtClean="0"/>
              <a:t>domaći “igraju domoroce”,</a:t>
            </a:r>
          </a:p>
          <a:p>
            <a:pPr eaLnBrk="1" hangingPunct="1">
              <a:lnSpc>
                <a:spcPct val="90000"/>
              </a:lnSpc>
            </a:pPr>
            <a:r>
              <a:rPr lang="hr-HR" sz="2000" smtClean="0"/>
              <a:t>dok turistički establishment decentno i kompetentno pruža “personaliziranu” uslugu.</a:t>
            </a:r>
          </a:p>
          <a:p>
            <a:pPr eaLnBrk="1" hangingPunct="1">
              <a:lnSpc>
                <a:spcPct val="90000"/>
              </a:lnSpc>
            </a:pPr>
            <a:r>
              <a:rPr lang="hr-HR" sz="2000" i="1" smtClean="0"/>
              <a:t>Profesionalizacija</a:t>
            </a:r>
            <a:r>
              <a:rPr lang="hr-HR" sz="2000" smtClean="0"/>
              <a:t> se stoga sastoji u nadilaženju potencijalnih konflikata između ekonomske i socijalne komponente uloge uslužne djelatnosti.</a:t>
            </a:r>
            <a:endParaRPr lang="en-US" sz="2000" smtClean="0"/>
          </a:p>
        </p:txBody>
      </p:sp>
      <p:sp>
        <p:nvSpPr>
          <p:cNvPr id="126978"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HG interakcija </a:t>
            </a:r>
            <a:br>
              <a:rPr lang="hr-HR" sz="4000"/>
            </a:br>
            <a:r>
              <a:rPr lang="hr-HR" sz="4000"/>
              <a:t>(treća faza: profesionalizacija)</a:t>
            </a:r>
            <a:endParaRPr lang="en-US" sz="40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sz="half" idx="1"/>
          </p:nvPr>
        </p:nvSpPr>
        <p:spPr>
          <a:xfrm>
            <a:off x="457200" y="1481138"/>
            <a:ext cx="4038600" cy="4525962"/>
          </a:xfrm>
        </p:spPr>
        <p:txBody>
          <a:bodyPr/>
          <a:lstStyle/>
          <a:p>
            <a:pPr eaLnBrk="1" hangingPunct="1">
              <a:lnSpc>
                <a:spcPct val="90000"/>
              </a:lnSpc>
            </a:pPr>
            <a:r>
              <a:rPr lang="hr-HR" sz="2000" smtClean="0"/>
              <a:t>Unatoč tome, konflikt se nikada u potpunosti ne ukida (Shamir 1978)</a:t>
            </a:r>
          </a:p>
          <a:p>
            <a:pPr eaLnBrk="1" hangingPunct="1">
              <a:lnSpc>
                <a:spcPct val="90000"/>
              </a:lnSpc>
            </a:pPr>
            <a:r>
              <a:rPr lang="hr-HR" sz="2000" smtClean="0"/>
              <a:t>profesionalizam može </a:t>
            </a:r>
            <a:r>
              <a:rPr lang="hr-HR" sz="2000" i="1" smtClean="0"/>
              <a:t>spriječiti ili pojačati neprijateljstvo</a:t>
            </a:r>
            <a:r>
              <a:rPr lang="hr-HR" sz="2000" smtClean="0"/>
              <a:t> domaćina</a:t>
            </a:r>
          </a:p>
          <a:p>
            <a:pPr eaLnBrk="1" hangingPunct="1">
              <a:lnSpc>
                <a:spcPct val="90000"/>
              </a:lnSpc>
            </a:pPr>
            <a:r>
              <a:rPr lang="hr-HR" sz="2000" smtClean="0"/>
              <a:t>ali najčešće postaje samo </a:t>
            </a:r>
            <a:r>
              <a:rPr lang="hr-HR" sz="2000" i="1" smtClean="0"/>
              <a:t>maska pretjerane uslužnosti</a:t>
            </a:r>
            <a:r>
              <a:rPr lang="hr-HR" sz="2000" smtClean="0"/>
              <a:t>, </a:t>
            </a:r>
          </a:p>
          <a:p>
            <a:pPr eaLnBrk="1" hangingPunct="1">
              <a:lnSpc>
                <a:spcPct val="90000"/>
              </a:lnSpc>
            </a:pPr>
            <a:r>
              <a:rPr lang="hr-HR" sz="2000" smtClean="0"/>
              <a:t>dok se značajna količina domaćeg neprijateljstva gura u dublju (pozadinsku) sferu.</a:t>
            </a:r>
            <a:endParaRPr lang="en-US" sz="2000" smtClean="0"/>
          </a:p>
        </p:txBody>
      </p:sp>
      <p:pic>
        <p:nvPicPr>
          <p:cNvPr id="55299" name="Picture 6" descr="29gett_3371"/>
          <p:cNvPicPr>
            <a:picLocks noGrp="1" noChangeAspect="1" noChangeArrowheads="1"/>
          </p:cNvPicPr>
          <p:nvPr>
            <p:ph sz="half" idx="2"/>
          </p:nvPr>
        </p:nvPicPr>
        <p:blipFill>
          <a:blip r:embed="rId3" cstate="print"/>
          <a:srcRect/>
          <a:stretch>
            <a:fillRect/>
          </a:stretch>
        </p:blipFill>
        <p:spPr>
          <a:xfrm>
            <a:off x="4857750" y="1500188"/>
            <a:ext cx="4143375" cy="5357812"/>
          </a:xfrm>
        </p:spPr>
      </p:pic>
      <p:sp>
        <p:nvSpPr>
          <p:cNvPr id="129026" name="Rectangle 2"/>
          <p:cNvSpPr>
            <a:spLocks noGrp="1" noChangeArrowheads="1"/>
          </p:cNvSpPr>
          <p:nvPr>
            <p:ph type="title"/>
          </p:nvPr>
        </p:nvSpPr>
        <p:spPr/>
        <p:txBody>
          <a:bodyPr>
            <a:normAutofit/>
          </a:bodyPr>
          <a:lstStyle/>
          <a:p>
            <a:pPr eaLnBrk="1" fontAlgn="auto" hangingPunct="1">
              <a:spcAft>
                <a:spcPts val="0"/>
              </a:spcAft>
              <a:defRPr/>
            </a:pPr>
            <a:r>
              <a:rPr lang="hr-HR" sz="4000"/>
              <a:t>HG interakcija (profesionalizacija)</a:t>
            </a:r>
            <a:endParaRPr lang="en-US" sz="40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Rectangle 5"/>
          <p:cNvSpPr>
            <a:spLocks noGrp="1" noChangeArrowheads="1"/>
          </p:cNvSpPr>
          <p:nvPr>
            <p:ph sz="half" idx="1"/>
          </p:nvPr>
        </p:nvSpPr>
        <p:spPr>
          <a:xfrm>
            <a:off x="457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sz="2400"/>
              <a:t>Najčešće se ispituju iz perspektive domaćina</a:t>
            </a:r>
          </a:p>
          <a:p>
            <a:pPr marL="365760" indent="-256032" eaLnBrk="1" fontAlgn="auto" hangingPunct="1">
              <a:lnSpc>
                <a:spcPct val="90000"/>
              </a:lnSpc>
              <a:spcAft>
                <a:spcPts val="0"/>
              </a:spcAft>
              <a:buFont typeface="Wingdings 3"/>
              <a:buChar char=""/>
              <a:defRPr/>
            </a:pPr>
            <a:r>
              <a:rPr lang="hr-HR" sz="2400"/>
              <a:t>u prošlosti se tvrdilo da turizam potiče međunarodno razumijevanje (Waters 1966)</a:t>
            </a:r>
          </a:p>
          <a:p>
            <a:pPr marL="365760" indent="-256032" eaLnBrk="1" fontAlgn="auto" hangingPunct="1">
              <a:lnSpc>
                <a:spcPct val="90000"/>
              </a:lnSpc>
              <a:spcAft>
                <a:spcPts val="0"/>
              </a:spcAft>
              <a:buFont typeface="Wingdings 3"/>
              <a:buChar char=""/>
              <a:defRPr/>
            </a:pPr>
            <a:r>
              <a:rPr lang="hr-HR" sz="2400"/>
              <a:t>ali su kritičari tvrdili da su te tvrdnje neutemeljene (Joerges, Karsten 1978)</a:t>
            </a:r>
            <a:endParaRPr lang="en-US" sz="2400"/>
          </a:p>
        </p:txBody>
      </p:sp>
      <p:sp>
        <p:nvSpPr>
          <p:cNvPr id="121862" name="Rectangle 6"/>
          <p:cNvSpPr>
            <a:spLocks noGrp="1" noChangeArrowheads="1"/>
          </p:cNvSpPr>
          <p:nvPr>
            <p:ph sz="half" idx="2"/>
          </p:nvPr>
        </p:nvSpPr>
        <p:spPr>
          <a:xfrm>
            <a:off x="4648200" y="1481138"/>
            <a:ext cx="4038600" cy="4525962"/>
          </a:xfrm>
        </p:spPr>
        <p:txBody>
          <a:bodyPr>
            <a:normAutofit/>
          </a:bodyPr>
          <a:lstStyle/>
          <a:p>
            <a:pPr marL="365760" indent="-256032" eaLnBrk="1" fontAlgn="auto" hangingPunct="1">
              <a:spcAft>
                <a:spcPts val="0"/>
              </a:spcAft>
              <a:buFont typeface="Wingdings 3"/>
              <a:buChar char=""/>
              <a:defRPr/>
            </a:pPr>
            <a:r>
              <a:rPr lang="hr-HR" sz="2400"/>
              <a:t>Pearce (1982) tvrdi da turisti doista razvijaju, premda u maloj količini, pozitivnije stavove prema domaćinima zbog samog putovanja”, ali</a:t>
            </a:r>
          </a:p>
          <a:p>
            <a:pPr marL="365760" indent="-256032" eaLnBrk="1" fontAlgn="auto" hangingPunct="1">
              <a:spcAft>
                <a:spcPts val="0"/>
              </a:spcAft>
              <a:buFont typeface="Wingdings 3"/>
              <a:buChar char=""/>
              <a:defRPr/>
            </a:pPr>
            <a:r>
              <a:rPr lang="hr-HR" sz="2400"/>
              <a:t>istodobno, “iskustva s putovanja obično potvrđuju već postojeće stavove (pozitivne ili negativne predrasude)”</a:t>
            </a:r>
            <a:endParaRPr lang="en-US" sz="2400"/>
          </a:p>
        </p:txBody>
      </p:sp>
      <p:sp>
        <p:nvSpPr>
          <p:cNvPr id="121860" name="Rectangle 4"/>
          <p:cNvSpPr>
            <a:spLocks noGrp="1" noChangeArrowheads="1"/>
          </p:cNvSpPr>
          <p:nvPr>
            <p:ph type="title"/>
          </p:nvPr>
        </p:nvSpPr>
        <p:spPr/>
        <p:txBody>
          <a:bodyPr/>
          <a:lstStyle/>
          <a:p>
            <a:pPr eaLnBrk="1" fontAlgn="auto" hangingPunct="1">
              <a:spcAft>
                <a:spcPts val="0"/>
              </a:spcAft>
              <a:defRPr/>
            </a:pPr>
            <a:r>
              <a:rPr lang="hr-HR"/>
              <a:t>Percepcije</a:t>
            </a:r>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hr-HR" sz="2400" dirty="0"/>
              <a:t>Turisti gotovo nikada nisu prvi stranci koji su došli čak ni na najizoliranije društvo na svijetu. </a:t>
            </a:r>
          </a:p>
          <a:p>
            <a:pPr marL="365760" indent="-256032" eaLnBrk="1" fontAlgn="auto" hangingPunct="1">
              <a:spcAft>
                <a:spcPts val="0"/>
              </a:spcAft>
              <a:buFont typeface="Wingdings 3"/>
              <a:buChar char=""/>
              <a:defRPr/>
            </a:pPr>
            <a:r>
              <a:rPr lang="hr-HR" sz="2400" dirty="0"/>
              <a:t>Obično im prethode osvajači, administratori, trgovci, misionari, avanturisti, antropolozi i </a:t>
            </a:r>
            <a:r>
              <a:rPr lang="hr-HR" sz="2400" dirty="0" err="1"/>
              <a:t>sl</a:t>
            </a:r>
            <a:r>
              <a:rPr lang="hr-HR" sz="2400" dirty="0"/>
              <a:t>. (V. L. </a:t>
            </a:r>
            <a:r>
              <a:rPr lang="hr-HR" sz="2400" dirty="0" err="1"/>
              <a:t>Smith</a:t>
            </a:r>
            <a:r>
              <a:rPr lang="hr-HR" sz="2400" dirty="0"/>
              <a:t> 1977)</a:t>
            </a:r>
            <a:endParaRPr lang="en-US" sz="2400" dirty="0"/>
          </a:p>
        </p:txBody>
      </p:sp>
      <p:sp>
        <p:nvSpPr>
          <p:cNvPr id="132101"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sz="2400"/>
              <a:t>Ti prethodni susreti formiraju inicijalne percepcije domaćina prema turistima</a:t>
            </a:r>
          </a:p>
          <a:p>
            <a:pPr marL="365760" indent="-256032" eaLnBrk="1" fontAlgn="auto" hangingPunct="1">
              <a:lnSpc>
                <a:spcPct val="90000"/>
              </a:lnSpc>
              <a:spcAft>
                <a:spcPts val="0"/>
              </a:spcAft>
              <a:buFont typeface="Wingdings 3"/>
              <a:buChar char=""/>
              <a:defRPr/>
            </a:pPr>
            <a:r>
              <a:rPr lang="hr-HR" sz="2400"/>
              <a:t>tako da ih doživljavaju kao prijatelje ili neprijatelje (ovisno o prethodnom iskustvu)</a:t>
            </a:r>
          </a:p>
          <a:p>
            <a:pPr marL="365760" indent="-256032" eaLnBrk="1" fontAlgn="auto" hangingPunct="1">
              <a:lnSpc>
                <a:spcPct val="90000"/>
              </a:lnSpc>
              <a:spcAft>
                <a:spcPts val="0"/>
              </a:spcAft>
              <a:buFont typeface="Wingdings 3"/>
              <a:buChar char=""/>
              <a:defRPr/>
            </a:pPr>
            <a:r>
              <a:rPr lang="hr-HR" sz="2400"/>
              <a:t>Ako ih se prihvati kao goste, oni se isprva tretiraju kao pojedinci u vrlo osobnom odnošenju. (Leach 1977)</a:t>
            </a:r>
            <a:endParaRPr lang="en-US" sz="2400"/>
          </a:p>
        </p:txBody>
      </p:sp>
      <p:sp>
        <p:nvSpPr>
          <p:cNvPr id="132098" name="Rectangle 2"/>
          <p:cNvSpPr>
            <a:spLocks noGrp="1" noChangeArrowheads="1"/>
          </p:cNvSpPr>
          <p:nvPr>
            <p:ph type="title"/>
          </p:nvPr>
        </p:nvSpPr>
        <p:spPr/>
        <p:txBody>
          <a:bodyPr/>
          <a:lstStyle/>
          <a:p>
            <a:pPr eaLnBrk="1" fontAlgn="auto" hangingPunct="1">
              <a:spcAft>
                <a:spcPts val="0"/>
              </a:spcAft>
              <a:defRPr/>
            </a:pPr>
            <a:r>
              <a:rPr lang="hr-HR"/>
              <a:t>Percepcije II</a:t>
            </a:r>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a:t>S dolaskom masovnijeg turizma, domaćini postaju nesposobni da se prema svakom posjetitelju odnose kao prema pojedincu, stoga obično stvaraju “</a:t>
            </a:r>
            <a:r>
              <a:rPr lang="hr-HR" i="1"/>
              <a:t>etničke tipologije</a:t>
            </a:r>
            <a:r>
              <a:rPr lang="hr-HR"/>
              <a:t>”.</a:t>
            </a:r>
            <a:endParaRPr lang="en-US"/>
          </a:p>
        </p:txBody>
      </p:sp>
      <p:sp>
        <p:nvSpPr>
          <p:cNvPr id="134149"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spcAft>
                <a:spcPts val="0"/>
              </a:spcAft>
              <a:buFont typeface="Wingdings 3"/>
              <a:buChar char=""/>
              <a:defRPr/>
            </a:pPr>
            <a:r>
              <a:rPr lang="hr-HR" sz="2400"/>
              <a:t>U masovnom turizmu, masovni turisti se u svijesti domaćina odvajaju od “običnog čovječanstva”, i njima se ukida “bitna individualnost i ljudske kvalitete”</a:t>
            </a:r>
          </a:p>
          <a:p>
            <a:pPr marL="365760" indent="-256032" eaLnBrk="1" fontAlgn="auto" hangingPunct="1">
              <a:spcAft>
                <a:spcPts val="0"/>
              </a:spcAft>
              <a:buFont typeface="Wingdings 3"/>
              <a:buChar char=""/>
              <a:defRPr/>
            </a:pPr>
            <a:r>
              <a:rPr lang="hr-HR" sz="2400"/>
              <a:t>Takva percepcija legitimira </a:t>
            </a:r>
            <a:r>
              <a:rPr lang="hr-HR" sz="2400" i="1"/>
              <a:t>eksploatacijsko ponašanje</a:t>
            </a:r>
            <a:r>
              <a:rPr lang="hr-HR" sz="2400"/>
              <a:t>.</a:t>
            </a:r>
            <a:endParaRPr lang="en-US" sz="2400"/>
          </a:p>
        </p:txBody>
      </p:sp>
      <p:sp>
        <p:nvSpPr>
          <p:cNvPr id="134146" name="Rectangle 2"/>
          <p:cNvSpPr>
            <a:spLocks noGrp="1" noChangeArrowheads="1"/>
          </p:cNvSpPr>
          <p:nvPr>
            <p:ph type="title"/>
          </p:nvPr>
        </p:nvSpPr>
        <p:spPr/>
        <p:txBody>
          <a:bodyPr/>
          <a:lstStyle/>
          <a:p>
            <a:pPr eaLnBrk="1" fontAlgn="auto" hangingPunct="1">
              <a:spcAft>
                <a:spcPts val="0"/>
              </a:spcAft>
              <a:defRPr/>
            </a:pPr>
            <a:r>
              <a:rPr lang="hr-HR"/>
              <a:t>Percepcije</a:t>
            </a:r>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sz="half" idx="1"/>
          </p:nvPr>
        </p:nvSpPr>
        <p:spPr>
          <a:xfrm>
            <a:off x="457200" y="1481138"/>
            <a:ext cx="4038600" cy="4525962"/>
          </a:xfrm>
        </p:spPr>
        <p:txBody>
          <a:bodyPr/>
          <a:lstStyle/>
          <a:p>
            <a:pPr eaLnBrk="1" hangingPunct="1"/>
            <a:r>
              <a:rPr lang="hr-HR" smtClean="0"/>
              <a:t>Doxey (1976) – četiri faze formiranja stavova prema turistima:</a:t>
            </a:r>
          </a:p>
          <a:p>
            <a:pPr lvl="1" eaLnBrk="1" hangingPunct="1"/>
            <a:r>
              <a:rPr lang="hr-HR" smtClean="0"/>
              <a:t>euforija</a:t>
            </a:r>
          </a:p>
          <a:p>
            <a:pPr lvl="1" eaLnBrk="1" hangingPunct="1"/>
            <a:r>
              <a:rPr lang="hr-HR" smtClean="0"/>
              <a:t>apatija</a:t>
            </a:r>
          </a:p>
          <a:p>
            <a:pPr lvl="1" eaLnBrk="1" hangingPunct="1"/>
            <a:r>
              <a:rPr lang="hr-HR" smtClean="0"/>
              <a:t>“izdosađenost” (nervoza)</a:t>
            </a:r>
          </a:p>
          <a:p>
            <a:pPr lvl="1" eaLnBrk="1" hangingPunct="1"/>
            <a:r>
              <a:rPr lang="hr-HR" smtClean="0"/>
              <a:t>antagonizam</a:t>
            </a:r>
            <a:endParaRPr lang="en-US" smtClean="0"/>
          </a:p>
        </p:txBody>
      </p:sp>
      <p:sp>
        <p:nvSpPr>
          <p:cNvPr id="59395" name="Rectangle 5"/>
          <p:cNvSpPr>
            <a:spLocks noGrp="1" noChangeArrowheads="1"/>
          </p:cNvSpPr>
          <p:nvPr>
            <p:ph sz="half" idx="2"/>
          </p:nvPr>
        </p:nvSpPr>
        <p:spPr>
          <a:xfrm>
            <a:off x="4648200" y="1481138"/>
            <a:ext cx="4038600" cy="4525962"/>
          </a:xfrm>
        </p:spPr>
        <p:txBody>
          <a:bodyPr/>
          <a:lstStyle/>
          <a:p>
            <a:pPr eaLnBrk="1" hangingPunct="1"/>
            <a:r>
              <a:rPr lang="hr-HR" smtClean="0"/>
              <a:t>Pozitivni stavovi doista pretežu u prvim fazama, ali početak turizma ne mora uvijek biti euforičan, pogotovo ako je nametnut izvana. (primjeri) (Blakeway 1980.)</a:t>
            </a:r>
            <a:endParaRPr lang="en-US" smtClean="0"/>
          </a:p>
        </p:txBody>
      </p:sp>
      <p:sp>
        <p:nvSpPr>
          <p:cNvPr id="136194" name="Rectangle 2"/>
          <p:cNvSpPr>
            <a:spLocks noGrp="1" noChangeArrowheads="1"/>
          </p:cNvSpPr>
          <p:nvPr>
            <p:ph type="title"/>
          </p:nvPr>
        </p:nvSpPr>
        <p:spPr/>
        <p:txBody>
          <a:bodyPr/>
          <a:lstStyle/>
          <a:p>
            <a:pPr eaLnBrk="1" fontAlgn="auto" hangingPunct="1">
              <a:spcAft>
                <a:spcPts val="0"/>
              </a:spcAft>
              <a:defRPr/>
            </a:pPr>
            <a:r>
              <a:rPr lang="hr-HR"/>
              <a:t>Evolucija stavova domaćina</a:t>
            </a:r>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sz="half" idx="1"/>
          </p:nvPr>
        </p:nvSpPr>
        <p:spPr>
          <a:xfrm>
            <a:off x="457200" y="1481138"/>
            <a:ext cx="4038600" cy="4525962"/>
          </a:xfrm>
        </p:spPr>
        <p:txBody>
          <a:bodyPr/>
          <a:lstStyle/>
          <a:p>
            <a:pPr eaLnBrk="1" hangingPunct="1">
              <a:lnSpc>
                <a:spcPct val="90000"/>
              </a:lnSpc>
            </a:pPr>
            <a:r>
              <a:rPr lang="hr-HR" sz="2000" smtClean="0"/>
              <a:t>Antagonizam je tipičan za brojna turistička područja, posebno ona </a:t>
            </a:r>
          </a:p>
          <a:p>
            <a:pPr eaLnBrk="1" hangingPunct="1">
              <a:lnSpc>
                <a:spcPct val="90000"/>
              </a:lnSpc>
            </a:pPr>
            <a:r>
              <a:rPr lang="hr-HR" sz="2000" smtClean="0"/>
              <a:t>u kojima se turizam naglo razvio</a:t>
            </a:r>
          </a:p>
          <a:p>
            <a:pPr eaLnBrk="1" hangingPunct="1">
              <a:lnSpc>
                <a:spcPct val="90000"/>
              </a:lnSpc>
            </a:pPr>
            <a:r>
              <a:rPr lang="hr-HR" sz="2000" smtClean="0"/>
              <a:t>ili u kojima turizam potiče socioekonomske i kulturne razlike između HG</a:t>
            </a:r>
          </a:p>
          <a:p>
            <a:pPr eaLnBrk="1" hangingPunct="1">
              <a:lnSpc>
                <a:spcPct val="90000"/>
              </a:lnSpc>
            </a:pPr>
            <a:r>
              <a:rPr lang="hr-HR" sz="2000" smtClean="0"/>
              <a:t>odnosno ako potiče konkurenciju za ograničene lokalne resurse.</a:t>
            </a:r>
            <a:endParaRPr lang="en-US" sz="2000" smtClean="0"/>
          </a:p>
        </p:txBody>
      </p:sp>
      <p:sp>
        <p:nvSpPr>
          <p:cNvPr id="60419" name="Rectangle 6"/>
          <p:cNvSpPr>
            <a:spLocks noGrp="1" noChangeArrowheads="1"/>
          </p:cNvSpPr>
          <p:nvPr>
            <p:ph sz="half" idx="2"/>
          </p:nvPr>
        </p:nvSpPr>
        <p:spPr>
          <a:xfrm>
            <a:off x="4648200" y="1481138"/>
            <a:ext cx="4038600" cy="4525962"/>
          </a:xfrm>
        </p:spPr>
        <p:txBody>
          <a:bodyPr/>
          <a:lstStyle/>
          <a:p>
            <a:pPr eaLnBrk="1" hangingPunct="1">
              <a:lnSpc>
                <a:spcPct val="90000"/>
              </a:lnSpc>
            </a:pPr>
            <a:r>
              <a:rPr lang="hr-HR" sz="2000" smtClean="0"/>
              <a:t>Antagonizam se može potaknuti ili pojačati ponašanjem turista, posebno u situacijama jake asimetrije s vrlo malom segregacijom (Pearce 1982, Smith 1977)</a:t>
            </a:r>
          </a:p>
          <a:p>
            <a:pPr eaLnBrk="1" hangingPunct="1">
              <a:lnSpc>
                <a:spcPct val="90000"/>
              </a:lnSpc>
            </a:pPr>
            <a:r>
              <a:rPr lang="hr-HR" sz="2000" smtClean="0"/>
              <a:t>Turisti mogu postati meta općeg nezadovoljstva, primjerice u nekim bivšim kolonijama.</a:t>
            </a:r>
          </a:p>
          <a:p>
            <a:pPr eaLnBrk="1" hangingPunct="1">
              <a:lnSpc>
                <a:spcPct val="90000"/>
              </a:lnSpc>
            </a:pPr>
            <a:r>
              <a:rPr lang="hr-HR" sz="2000" smtClean="0"/>
              <a:t>Ali antagonizam nije nužno sveprisutna posljedica masovnog turizma. </a:t>
            </a:r>
            <a:endParaRPr lang="en-US" sz="2000" smtClean="0"/>
          </a:p>
        </p:txBody>
      </p:sp>
      <p:sp>
        <p:nvSpPr>
          <p:cNvPr id="138244" name="Rectangle 4"/>
          <p:cNvSpPr>
            <a:spLocks noGrp="1" noChangeArrowheads="1"/>
          </p:cNvSpPr>
          <p:nvPr>
            <p:ph type="title"/>
          </p:nvPr>
        </p:nvSpPr>
        <p:spPr/>
        <p:txBody>
          <a:bodyPr/>
          <a:lstStyle/>
          <a:p>
            <a:pPr eaLnBrk="1" fontAlgn="auto" hangingPunct="1">
              <a:spcAft>
                <a:spcPts val="0"/>
              </a:spcAft>
              <a:defRPr/>
            </a:pPr>
            <a:r>
              <a:rPr lang="hr-HR"/>
              <a:t>Antagonizam HG</a:t>
            </a:r>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hr-HR" sz="2400"/>
              <a:t>Antagonizam se ne mora pojaviti u slučaju kulturnih sličnosti HG, ili ako je dovoljna kritična masa domaćina uključena u turizam</a:t>
            </a:r>
          </a:p>
          <a:p>
            <a:pPr marL="365760" indent="-256032" eaLnBrk="1" fontAlgn="auto" hangingPunct="1">
              <a:spcAft>
                <a:spcPts val="0"/>
              </a:spcAft>
              <a:buFont typeface="Wingdings 3"/>
              <a:buChar char=""/>
              <a:defRPr/>
            </a:pPr>
            <a:r>
              <a:rPr lang="hr-HR" sz="2400"/>
              <a:t>pa se time poboljšavaju stavovi domaćina</a:t>
            </a:r>
            <a:endParaRPr lang="en-US" sz="2400"/>
          </a:p>
        </p:txBody>
      </p:sp>
      <p:sp>
        <p:nvSpPr>
          <p:cNvPr id="140293"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sz="2400"/>
              <a:t>Lokalni ljudi uče kako se složiti sa strancima i razviti toleranciju prema njihovom ponašanju.</a:t>
            </a:r>
          </a:p>
          <a:p>
            <a:pPr marL="365760" indent="-256032" eaLnBrk="1" fontAlgn="auto" hangingPunct="1">
              <a:lnSpc>
                <a:spcPct val="90000"/>
              </a:lnSpc>
              <a:spcAft>
                <a:spcPts val="0"/>
              </a:spcAft>
              <a:buFont typeface="Wingdings 3"/>
              <a:buChar char=""/>
              <a:defRPr/>
            </a:pPr>
            <a:r>
              <a:rPr lang="hr-HR" sz="2400"/>
              <a:t>U slučajevima zrelih turističkih područja (Švicarska), profesionalizam je doveo do toga da nema neprijateljstva, ali ni autentičnog ljudskog kontakta između domaćina i posjetitelja.</a:t>
            </a:r>
            <a:endParaRPr lang="en-US" sz="2400"/>
          </a:p>
        </p:txBody>
      </p:sp>
      <p:sp>
        <p:nvSpPr>
          <p:cNvPr id="140290" name="Rectangle 2"/>
          <p:cNvSpPr>
            <a:spLocks noGrp="1" noChangeArrowheads="1"/>
          </p:cNvSpPr>
          <p:nvPr>
            <p:ph type="title"/>
          </p:nvPr>
        </p:nvSpPr>
        <p:spPr/>
        <p:txBody>
          <a:bodyPr/>
          <a:lstStyle/>
          <a:p>
            <a:pPr eaLnBrk="1" fontAlgn="auto" hangingPunct="1">
              <a:spcAft>
                <a:spcPts val="0"/>
              </a:spcAft>
              <a:defRPr/>
            </a:pPr>
            <a:r>
              <a:rPr lang="hr-HR"/>
              <a:t>Antagonizam</a:t>
            </a:r>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hr-HR"/>
              <a:t>Najutjecajnije područje istraživanja u sociologiji turizma</a:t>
            </a:r>
          </a:p>
          <a:p>
            <a:pPr marL="365760" indent="-256032" eaLnBrk="1" fontAlgn="auto" hangingPunct="1">
              <a:spcAft>
                <a:spcPts val="0"/>
              </a:spcAft>
              <a:buFont typeface="Wingdings 3"/>
              <a:buChar char=""/>
              <a:defRPr/>
            </a:pPr>
            <a:r>
              <a:rPr lang="hr-HR"/>
              <a:t>Najčešće se istražuje utjecaj na domaće zajednice ili društva, rijetko se ispituje utjecaj turizma na zemlje koje šalju turiste.</a:t>
            </a:r>
            <a:endParaRPr lang="en-US"/>
          </a:p>
        </p:txBody>
      </p:sp>
      <p:sp>
        <p:nvSpPr>
          <p:cNvPr id="156677"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spcAft>
                <a:spcPts val="0"/>
              </a:spcAft>
              <a:buFont typeface="Wingdings 3"/>
              <a:buChar char=""/>
              <a:defRPr/>
            </a:pPr>
            <a:r>
              <a:rPr lang="hr-HR"/>
              <a:t>Socioekonomski utjecaj</a:t>
            </a:r>
          </a:p>
          <a:p>
            <a:pPr marL="365760" indent="-256032" eaLnBrk="1" fontAlgn="auto" hangingPunct="1">
              <a:spcAft>
                <a:spcPts val="0"/>
              </a:spcAft>
              <a:buFont typeface="Wingdings 3"/>
              <a:buChar char=""/>
              <a:defRPr/>
            </a:pPr>
            <a:r>
              <a:rPr lang="hr-HR"/>
              <a:t>Sociokulturni utjecaj</a:t>
            </a:r>
            <a:endParaRPr lang="en-US"/>
          </a:p>
        </p:txBody>
      </p:sp>
      <p:sp>
        <p:nvSpPr>
          <p:cNvPr id="156674" name="Rectangle 2"/>
          <p:cNvSpPr>
            <a:spLocks noGrp="1" noChangeArrowheads="1"/>
          </p:cNvSpPr>
          <p:nvPr>
            <p:ph type="title"/>
          </p:nvPr>
        </p:nvSpPr>
        <p:spPr/>
        <p:txBody>
          <a:bodyPr/>
          <a:lstStyle/>
          <a:p>
            <a:pPr eaLnBrk="1" fontAlgn="auto" hangingPunct="1">
              <a:spcAft>
                <a:spcPts val="0"/>
              </a:spcAft>
              <a:defRPr/>
            </a:pPr>
            <a:r>
              <a:rPr lang="hr-HR"/>
              <a:t>Utjecaj turizma</a:t>
            </a:r>
            <a:endParaRPr lang="en-US"/>
          </a:p>
        </p:txBody>
      </p:sp>
      <p:pic>
        <p:nvPicPr>
          <p:cNvPr id="69637" name="Picture 6" descr="C:\Documents and Settings\korisnik\My Documents\My Pictures\1019441150_048e5c08ba_o.jpg"/>
          <p:cNvPicPr>
            <a:picLocks noChangeAspect="1" noChangeArrowheads="1"/>
          </p:cNvPicPr>
          <p:nvPr/>
        </p:nvPicPr>
        <p:blipFill>
          <a:blip r:embed="rId3" cstate="print"/>
          <a:srcRect/>
          <a:stretch>
            <a:fillRect/>
          </a:stretch>
        </p:blipFill>
        <p:spPr bwMode="auto">
          <a:xfrm>
            <a:off x="4643438" y="3571875"/>
            <a:ext cx="4500562" cy="32861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Grp="1" noChangeArrowheads="1"/>
          </p:cNvSpPr>
          <p:nvPr>
            <p:ph sz="half" idx="1"/>
          </p:nvPr>
        </p:nvSpPr>
        <p:spPr>
          <a:xfrm>
            <a:off x="457200" y="1481138"/>
            <a:ext cx="4038600" cy="4525962"/>
          </a:xfrm>
        </p:spPr>
        <p:txBody>
          <a:bodyPr>
            <a:normAutofit/>
          </a:bodyPr>
          <a:lstStyle/>
          <a:p>
            <a:pPr marL="533400" indent="-533400" fontAlgn="auto">
              <a:lnSpc>
                <a:spcPct val="90000"/>
              </a:lnSpc>
              <a:spcAft>
                <a:spcPts val="0"/>
              </a:spcAft>
              <a:buFontTx/>
              <a:buAutoNum type="arabicPeriod"/>
              <a:defRPr/>
            </a:pPr>
            <a:r>
              <a:rPr lang="hr-HR" sz="2400" i="1" dirty="0"/>
              <a:t>Turizam kao komercijalizirano gostoprimstvo</a:t>
            </a:r>
          </a:p>
          <a:p>
            <a:pPr marL="914400" lvl="1" indent="-457200" fontAlgn="auto">
              <a:lnSpc>
                <a:spcPct val="90000"/>
              </a:lnSpc>
              <a:spcBef>
                <a:spcPts val="324"/>
              </a:spcBef>
              <a:spcAft>
                <a:spcPts val="0"/>
              </a:spcAft>
              <a:buFontTx/>
              <a:buAutoNum type="alphaLcPeriod"/>
              <a:defRPr/>
            </a:pPr>
            <a:r>
              <a:rPr lang="hr-HR" sz="2000" dirty="0"/>
              <a:t>naglasak je na komponenti posjetitelja i na ulozi turista. </a:t>
            </a:r>
          </a:p>
          <a:p>
            <a:pPr marL="914400" lvl="1" indent="-457200" fontAlgn="auto">
              <a:lnSpc>
                <a:spcPct val="90000"/>
              </a:lnSpc>
              <a:spcBef>
                <a:spcPts val="324"/>
              </a:spcBef>
              <a:spcAft>
                <a:spcPts val="0"/>
              </a:spcAft>
              <a:buFontTx/>
              <a:buAutoNum type="alphaLcPeriod"/>
              <a:defRPr/>
            </a:pPr>
            <a:r>
              <a:rPr lang="hr-HR" sz="2000" dirty="0"/>
              <a:t>zagovornici tog pristupa shvaćaju turistički proces </a:t>
            </a:r>
            <a:r>
              <a:rPr lang="hr-HR" sz="2000" i="1" dirty="0"/>
              <a:t>komercijalizacijom tradicionalnog odnosa gosta i domaćina u kojem su strancima dane privremen uloge i status u društvu koje su posjetili.</a:t>
            </a:r>
            <a:r>
              <a:rPr lang="hr-HR" sz="2000" dirty="0"/>
              <a:t> </a:t>
            </a:r>
            <a:endParaRPr lang="en-US" sz="2000" dirty="0"/>
          </a:p>
          <a:p>
            <a:pPr marL="533400" indent="-533400" fontAlgn="auto">
              <a:lnSpc>
                <a:spcPct val="90000"/>
              </a:lnSpc>
              <a:spcAft>
                <a:spcPts val="0"/>
              </a:spcAft>
              <a:buFont typeface="Wingdings 3"/>
              <a:buChar char=""/>
              <a:defRPr/>
            </a:pPr>
            <a:endParaRPr lang="en-US" sz="2400" dirty="0"/>
          </a:p>
        </p:txBody>
      </p:sp>
      <p:sp>
        <p:nvSpPr>
          <p:cNvPr id="17413" name="Rectangle 5"/>
          <p:cNvSpPr>
            <a:spLocks noGrp="1" noChangeArrowheads="1"/>
          </p:cNvSpPr>
          <p:nvPr>
            <p:ph sz="half" idx="2"/>
          </p:nvPr>
        </p:nvSpPr>
        <p:spPr>
          <a:xfrm>
            <a:off x="4648200" y="1481138"/>
            <a:ext cx="4038600" cy="4525962"/>
          </a:xfrm>
        </p:spPr>
        <p:txBody>
          <a:bodyPr>
            <a:normAutofit/>
          </a:bodyPr>
          <a:lstStyle/>
          <a:p>
            <a:pPr marL="533400" indent="-533400" fontAlgn="auto">
              <a:lnSpc>
                <a:spcPct val="80000"/>
              </a:lnSpc>
              <a:spcAft>
                <a:spcPts val="0"/>
              </a:spcAft>
              <a:buFont typeface="Wingdings" pitchFamily="2" charset="2"/>
              <a:buNone/>
              <a:defRPr/>
            </a:pPr>
            <a:r>
              <a:rPr lang="hr-HR" sz="2400" dirty="0"/>
              <a:t>Na taj je način turizam komercijalizirana i industrijalizirana forma gostoprimstva. </a:t>
            </a:r>
          </a:p>
          <a:p>
            <a:pPr marL="533400" indent="-533400" fontAlgn="auto">
              <a:lnSpc>
                <a:spcPct val="80000"/>
              </a:lnSpc>
              <a:spcAft>
                <a:spcPts val="0"/>
              </a:spcAft>
              <a:buFont typeface="Wingdings" pitchFamily="2" charset="2"/>
              <a:buNone/>
              <a:defRPr/>
            </a:pPr>
            <a:r>
              <a:rPr lang="hr-HR" sz="2400" dirty="0"/>
              <a:t>Taj se pristup pokazao plodan u proučavanju evolucije i dinamike odnosa između turista i domaćih, i u analizi konflikata između uloga i institucija koje se bave turistima</a:t>
            </a:r>
            <a:endParaRPr lang="en-US" sz="2400" dirty="0"/>
          </a:p>
        </p:txBody>
      </p:sp>
      <p:sp>
        <p:nvSpPr>
          <p:cNvPr id="17410" name="Rectangle 2"/>
          <p:cNvSpPr>
            <a:spLocks noGrp="1" noChangeArrowheads="1"/>
          </p:cNvSpPr>
          <p:nvPr>
            <p:ph type="title"/>
          </p:nvPr>
        </p:nvSpPr>
        <p:spPr>
          <a:solidFill>
            <a:srgbClr val="FFFF00"/>
          </a:solidFill>
        </p:spPr>
        <p:txBody>
          <a:bodyPr>
            <a:normAutofit fontScale="90000"/>
          </a:bodyPr>
          <a:lstStyle/>
          <a:p>
            <a:pPr fontAlgn="auto">
              <a:spcAft>
                <a:spcPts val="0"/>
              </a:spcAft>
              <a:defRPr/>
            </a:pPr>
            <a:r>
              <a:rPr lang="hr-HR" sz="4000" dirty="0"/>
              <a:t>Sociološka definicija </a:t>
            </a:r>
            <a:r>
              <a:rPr lang="hr-HR" sz="4000" dirty="0" smtClean="0"/>
              <a:t>turizma</a:t>
            </a:r>
            <a:r>
              <a:rPr lang="hr-HR" sz="4000" dirty="0"/>
              <a:t/>
            </a:r>
            <a:br>
              <a:rPr lang="hr-HR" sz="4000" dirty="0"/>
            </a:br>
            <a:r>
              <a:rPr lang="hr-HR" sz="4000" dirty="0"/>
              <a:t>(Osam različitih pristupa)</a:t>
            </a:r>
            <a:endParaRPr lang="en-US" sz="4000"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hr-HR" sz="2400"/>
              <a:t>Socioekonomski:</a:t>
            </a:r>
          </a:p>
          <a:p>
            <a:pPr marL="621792" lvl="1" eaLnBrk="1" fontAlgn="auto" hangingPunct="1">
              <a:spcBef>
                <a:spcPts val="324"/>
              </a:spcBef>
              <a:spcAft>
                <a:spcPts val="0"/>
              </a:spcAft>
              <a:buFont typeface="Verdana"/>
              <a:buChar char="◦"/>
              <a:defRPr/>
            </a:pPr>
            <a:r>
              <a:rPr lang="hr-HR" sz="2000"/>
              <a:t>trgovinska bilanca</a:t>
            </a:r>
          </a:p>
          <a:p>
            <a:pPr marL="621792" lvl="1" eaLnBrk="1" fontAlgn="auto" hangingPunct="1">
              <a:spcBef>
                <a:spcPts val="324"/>
              </a:spcBef>
              <a:spcAft>
                <a:spcPts val="0"/>
              </a:spcAft>
              <a:buFont typeface="Verdana"/>
              <a:buChar char="◦"/>
              <a:defRPr/>
            </a:pPr>
            <a:r>
              <a:rPr lang="hr-HR" sz="2000"/>
              <a:t>dohodak</a:t>
            </a:r>
          </a:p>
          <a:p>
            <a:pPr marL="621792" lvl="1" eaLnBrk="1" fontAlgn="auto" hangingPunct="1">
              <a:spcBef>
                <a:spcPts val="324"/>
              </a:spcBef>
              <a:spcAft>
                <a:spcPts val="0"/>
              </a:spcAft>
              <a:buFont typeface="Verdana"/>
              <a:buChar char="◦"/>
              <a:defRPr/>
            </a:pPr>
            <a:r>
              <a:rPr lang="hr-HR" sz="2000"/>
              <a:t>zapošljavanje</a:t>
            </a:r>
          </a:p>
          <a:p>
            <a:pPr marL="621792" lvl="1" eaLnBrk="1" fontAlgn="auto" hangingPunct="1">
              <a:spcBef>
                <a:spcPts val="324"/>
              </a:spcBef>
              <a:spcAft>
                <a:spcPts val="0"/>
              </a:spcAft>
              <a:buFont typeface="Verdana"/>
              <a:buChar char="◦"/>
              <a:defRPr/>
            </a:pPr>
            <a:r>
              <a:rPr lang="hr-HR" sz="2000"/>
              <a:t>cijene</a:t>
            </a:r>
          </a:p>
          <a:p>
            <a:pPr marL="621792" lvl="1" eaLnBrk="1" fontAlgn="auto" hangingPunct="1">
              <a:spcBef>
                <a:spcPts val="324"/>
              </a:spcBef>
              <a:spcAft>
                <a:spcPts val="0"/>
              </a:spcAft>
              <a:buFont typeface="Verdana"/>
              <a:buChar char="◦"/>
              <a:defRPr/>
            </a:pPr>
            <a:r>
              <a:rPr lang="hr-HR" sz="2000"/>
              <a:t>distribucija dobara</a:t>
            </a:r>
          </a:p>
          <a:p>
            <a:pPr marL="621792" lvl="1" eaLnBrk="1" fontAlgn="auto" hangingPunct="1">
              <a:spcBef>
                <a:spcPts val="324"/>
              </a:spcBef>
              <a:spcAft>
                <a:spcPts val="0"/>
              </a:spcAft>
              <a:buFont typeface="Verdana"/>
              <a:buChar char="◦"/>
              <a:defRPr/>
            </a:pPr>
            <a:r>
              <a:rPr lang="hr-HR" sz="2000"/>
              <a:t>vlasništvo (i kontrola vlasništva)</a:t>
            </a:r>
          </a:p>
          <a:p>
            <a:pPr marL="621792" lvl="1" eaLnBrk="1" fontAlgn="auto" hangingPunct="1">
              <a:spcBef>
                <a:spcPts val="324"/>
              </a:spcBef>
              <a:spcAft>
                <a:spcPts val="0"/>
              </a:spcAft>
              <a:buFont typeface="Verdana"/>
              <a:buChar char="◦"/>
              <a:defRPr/>
            </a:pPr>
            <a:r>
              <a:rPr lang="hr-HR" sz="2000"/>
              <a:t>razvoj</a:t>
            </a:r>
          </a:p>
          <a:p>
            <a:pPr marL="621792" lvl="1" eaLnBrk="1" fontAlgn="auto" hangingPunct="1">
              <a:spcBef>
                <a:spcPts val="324"/>
              </a:spcBef>
              <a:spcAft>
                <a:spcPts val="0"/>
              </a:spcAft>
              <a:buFont typeface="Verdana"/>
              <a:buChar char="◦"/>
              <a:defRPr/>
            </a:pPr>
            <a:r>
              <a:rPr lang="hr-HR" sz="2000"/>
              <a:t>državni prihodi</a:t>
            </a:r>
            <a:endParaRPr lang="en-US" sz="2000"/>
          </a:p>
        </p:txBody>
      </p:sp>
      <p:sp>
        <p:nvSpPr>
          <p:cNvPr id="158725"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spcAft>
                <a:spcPts val="0"/>
              </a:spcAft>
              <a:buFont typeface="Wingdings 3"/>
              <a:buChar char=""/>
              <a:defRPr/>
            </a:pPr>
            <a:r>
              <a:rPr lang="hr-HR" sz="2400" dirty="0"/>
              <a:t>Konsenzus o tom utjecaju:</a:t>
            </a:r>
          </a:p>
          <a:p>
            <a:pPr marL="621792" lvl="1" eaLnBrk="1" fontAlgn="auto" hangingPunct="1">
              <a:spcBef>
                <a:spcPts val="324"/>
              </a:spcBef>
              <a:spcAft>
                <a:spcPts val="0"/>
              </a:spcAft>
              <a:buFont typeface="Verdana"/>
              <a:buChar char="◦"/>
              <a:defRPr/>
            </a:pPr>
            <a:r>
              <a:rPr lang="hr-HR" sz="2000" dirty="0"/>
              <a:t>turizam poboljšava bilancu,</a:t>
            </a:r>
          </a:p>
          <a:p>
            <a:pPr marL="621792" lvl="1" eaLnBrk="1" fontAlgn="auto" hangingPunct="1">
              <a:spcBef>
                <a:spcPts val="324"/>
              </a:spcBef>
              <a:spcAft>
                <a:spcPts val="0"/>
              </a:spcAft>
              <a:buFont typeface="Verdana"/>
              <a:buChar char="◦"/>
              <a:defRPr/>
            </a:pPr>
            <a:r>
              <a:rPr lang="hr-HR" sz="2000" dirty="0"/>
              <a:t>dohodak</a:t>
            </a:r>
          </a:p>
          <a:p>
            <a:pPr marL="621792" lvl="1" eaLnBrk="1" fontAlgn="auto" hangingPunct="1">
              <a:spcBef>
                <a:spcPts val="324"/>
              </a:spcBef>
              <a:spcAft>
                <a:spcPts val="0"/>
              </a:spcAft>
              <a:buFont typeface="Verdana"/>
              <a:buChar char="◦"/>
              <a:defRPr/>
            </a:pPr>
            <a:r>
              <a:rPr lang="hr-HR" sz="2000" dirty="0"/>
              <a:t>zapošljavanje lokalne populacije</a:t>
            </a:r>
          </a:p>
          <a:p>
            <a:pPr marL="621792" lvl="1" eaLnBrk="1" fontAlgn="auto" hangingPunct="1">
              <a:spcBef>
                <a:spcPts val="324"/>
              </a:spcBef>
              <a:spcAft>
                <a:spcPts val="0"/>
              </a:spcAft>
              <a:buFont typeface="Verdana"/>
              <a:buChar char="◦"/>
              <a:defRPr/>
            </a:pPr>
            <a:r>
              <a:rPr lang="hr-HR" sz="2000" dirty="0"/>
              <a:t>povećava državne prihode</a:t>
            </a:r>
          </a:p>
          <a:p>
            <a:pPr marL="365760" indent="-256032" eaLnBrk="1" fontAlgn="auto" hangingPunct="1">
              <a:spcAft>
                <a:spcPts val="0"/>
              </a:spcAft>
              <a:buFont typeface="Wingdings 3"/>
              <a:buChar char=""/>
              <a:defRPr/>
            </a:pPr>
            <a:r>
              <a:rPr lang="hr-HR" sz="2400" dirty="0"/>
              <a:t>Unatoč tomu, pozitivni ekonomski učinci često su ispod očekivanja  ili predviđanja stanovništva (</a:t>
            </a:r>
            <a:r>
              <a:rPr lang="hr-HR" sz="2400" i="1" dirty="0"/>
              <a:t>objasni!</a:t>
            </a:r>
            <a:r>
              <a:rPr lang="hr-HR" sz="2400" dirty="0"/>
              <a:t>)</a:t>
            </a:r>
            <a:endParaRPr lang="en-US" sz="2400" dirty="0"/>
          </a:p>
        </p:txBody>
      </p:sp>
      <p:sp>
        <p:nvSpPr>
          <p:cNvPr id="158722" name="Rectangle 2"/>
          <p:cNvSpPr>
            <a:spLocks noGrp="1" noChangeArrowheads="1"/>
          </p:cNvSpPr>
          <p:nvPr>
            <p:ph type="title"/>
          </p:nvPr>
        </p:nvSpPr>
        <p:spPr/>
        <p:txBody>
          <a:bodyPr>
            <a:normAutofit/>
          </a:bodyPr>
          <a:lstStyle/>
          <a:p>
            <a:pPr eaLnBrk="1" fontAlgn="auto" hangingPunct="1">
              <a:spcAft>
                <a:spcPts val="0"/>
              </a:spcAft>
              <a:defRPr/>
            </a:pPr>
            <a:r>
              <a:rPr lang="hr-HR"/>
              <a:t>Socioekonomski učinak turizma</a:t>
            </a:r>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sz="half" idx="1"/>
          </p:nvPr>
        </p:nvSpPr>
        <p:spPr>
          <a:xfrm>
            <a:off x="457200" y="1481138"/>
            <a:ext cx="4038600" cy="4525962"/>
          </a:xfrm>
        </p:spPr>
        <p:txBody>
          <a:bodyPr/>
          <a:lstStyle/>
          <a:p>
            <a:pPr eaLnBrk="1" hangingPunct="1"/>
            <a:r>
              <a:rPr lang="hr-HR" smtClean="0"/>
              <a:t>Turizam može pojačati inflacijske tendencije ako je dotok dobara neelastičan (socijalizam)</a:t>
            </a:r>
          </a:p>
          <a:p>
            <a:pPr eaLnBrk="1" hangingPunct="1"/>
            <a:r>
              <a:rPr lang="hr-HR" smtClean="0"/>
              <a:t>to se posebno odnosi na hranu i zemljište</a:t>
            </a:r>
            <a:endParaRPr lang="en-US" smtClean="0"/>
          </a:p>
        </p:txBody>
      </p:sp>
      <p:sp>
        <p:nvSpPr>
          <p:cNvPr id="71683" name="Rectangle 6"/>
          <p:cNvSpPr>
            <a:spLocks noGrp="1" noChangeArrowheads="1"/>
          </p:cNvSpPr>
          <p:nvPr>
            <p:ph sz="half" idx="2"/>
          </p:nvPr>
        </p:nvSpPr>
        <p:spPr>
          <a:xfrm>
            <a:off x="4648200" y="1481138"/>
            <a:ext cx="4038600" cy="4525962"/>
          </a:xfrm>
        </p:spPr>
        <p:txBody>
          <a:bodyPr/>
          <a:lstStyle/>
          <a:p>
            <a:pPr eaLnBrk="1" hangingPunct="1"/>
            <a:r>
              <a:rPr lang="hr-HR" smtClean="0"/>
              <a:t>Stoga premda turizam često donosi korist lokalnom stanovništvu koje je uključeno u nj, drugome dijelu stanovništva može donijeti poteškoće.</a:t>
            </a:r>
            <a:endParaRPr lang="en-US" smtClean="0"/>
          </a:p>
        </p:txBody>
      </p:sp>
      <p:sp>
        <p:nvSpPr>
          <p:cNvPr id="160772" name="Rectangle 4"/>
          <p:cNvSpPr>
            <a:spLocks noGrp="1" noChangeArrowheads="1"/>
          </p:cNvSpPr>
          <p:nvPr>
            <p:ph type="title"/>
          </p:nvPr>
        </p:nvSpPr>
        <p:spPr/>
        <p:txBody>
          <a:bodyPr>
            <a:normAutofit/>
          </a:bodyPr>
          <a:lstStyle/>
          <a:p>
            <a:pPr eaLnBrk="1" fontAlgn="auto" hangingPunct="1">
              <a:spcAft>
                <a:spcPts val="0"/>
              </a:spcAft>
              <a:defRPr/>
            </a:pPr>
            <a:r>
              <a:rPr lang="hr-HR"/>
              <a:t>Socioekonomski učinak turizma</a:t>
            </a:r>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Grp="1" noChangeArrowheads="1"/>
          </p:cNvSpPr>
          <p:nvPr>
            <p:ph sz="half" idx="1"/>
          </p:nvPr>
        </p:nvSpPr>
        <p:spPr>
          <a:xfrm>
            <a:off x="457200" y="1481138"/>
            <a:ext cx="4038600" cy="4525962"/>
          </a:xfrm>
        </p:spPr>
        <p:txBody>
          <a:bodyPr/>
          <a:lstStyle/>
          <a:p>
            <a:pPr eaLnBrk="1" hangingPunct="1">
              <a:lnSpc>
                <a:spcPct val="90000"/>
              </a:lnSpc>
            </a:pPr>
            <a:r>
              <a:rPr lang="hr-HR" sz="2400" dirty="0" smtClean="0"/>
              <a:t>Razvoj turističke industrije često dovodi do većeg utjecaja stranaca</a:t>
            </a:r>
          </a:p>
          <a:p>
            <a:pPr eaLnBrk="1" hangingPunct="1">
              <a:lnSpc>
                <a:spcPct val="90000"/>
              </a:lnSpc>
            </a:pPr>
            <a:r>
              <a:rPr lang="hr-HR" sz="2400" dirty="0" smtClean="0"/>
              <a:t>i do većeg utjecaja nacionalnih ili stranih (izvanjskih) financijskih interesa.</a:t>
            </a:r>
          </a:p>
          <a:p>
            <a:pPr eaLnBrk="1" hangingPunct="1">
              <a:lnSpc>
                <a:spcPct val="90000"/>
              </a:lnSpc>
            </a:pPr>
            <a:r>
              <a:rPr lang="hr-HR" sz="2400" dirty="0" smtClean="0"/>
              <a:t>Taj proces često dovodi do gubitka lokalne kontrole nad turističkom industrijom (</a:t>
            </a:r>
            <a:r>
              <a:rPr lang="hr-HR" sz="2400" dirty="0" err="1" smtClean="0"/>
              <a:t>Greenwood</a:t>
            </a:r>
            <a:r>
              <a:rPr lang="hr-HR" sz="2400" dirty="0" smtClean="0"/>
              <a:t> 1972)</a:t>
            </a:r>
            <a:endParaRPr lang="en-US" sz="2400" dirty="0" smtClean="0"/>
          </a:p>
        </p:txBody>
      </p:sp>
      <p:sp>
        <p:nvSpPr>
          <p:cNvPr id="162818" name="Rectangle 2"/>
          <p:cNvSpPr>
            <a:spLocks noGrp="1" noChangeArrowheads="1"/>
          </p:cNvSpPr>
          <p:nvPr>
            <p:ph type="title"/>
          </p:nvPr>
        </p:nvSpPr>
        <p:spPr>
          <a:solidFill>
            <a:srgbClr val="FFFF00"/>
          </a:solidFill>
        </p:spPr>
        <p:txBody>
          <a:bodyPr>
            <a:normAutofit/>
          </a:bodyPr>
          <a:lstStyle/>
          <a:p>
            <a:pPr eaLnBrk="1" fontAlgn="auto" hangingPunct="1">
              <a:spcAft>
                <a:spcPts val="0"/>
              </a:spcAft>
              <a:defRPr/>
            </a:pPr>
            <a:r>
              <a:rPr lang="hr-HR" dirty="0"/>
              <a:t>Socioekonomski učinak turizma</a:t>
            </a:r>
            <a:endParaRPr lang="en-US" dirty="0"/>
          </a:p>
        </p:txBody>
      </p:sp>
      <p:pic>
        <p:nvPicPr>
          <p:cNvPr id="72708" name="Picture 6" descr="C:\Documents and Settings\korisnik\My Documents\My Pictures\1978-05.jpg"/>
          <p:cNvPicPr>
            <a:picLocks noGrp="1" noChangeAspect="1" noChangeArrowheads="1"/>
          </p:cNvPicPr>
          <p:nvPr>
            <p:ph sz="half" idx="2"/>
          </p:nvPr>
        </p:nvPicPr>
        <p:blipFill>
          <a:blip r:embed="rId3" cstate="print"/>
          <a:srcRect/>
          <a:stretch>
            <a:fillRect/>
          </a:stretch>
        </p:blipFill>
        <p:spPr>
          <a:xfrm>
            <a:off x="4786313" y="1571612"/>
            <a:ext cx="4357687" cy="5286388"/>
          </a:xfr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sz="half" idx="1"/>
          </p:nvPr>
        </p:nvSpPr>
        <p:spPr>
          <a:xfrm>
            <a:off x="457200" y="1481138"/>
            <a:ext cx="4038600" cy="4525962"/>
          </a:xfrm>
        </p:spPr>
        <p:txBody>
          <a:bodyPr/>
          <a:lstStyle/>
          <a:p>
            <a:pPr eaLnBrk="1" hangingPunct="1">
              <a:lnSpc>
                <a:spcPct val="80000"/>
              </a:lnSpc>
            </a:pPr>
            <a:r>
              <a:rPr lang="hr-HR" sz="2400" smtClean="0"/>
              <a:t>To može dovesti do “dislokacijskih” efekata (objasni!)</a:t>
            </a:r>
          </a:p>
          <a:p>
            <a:pPr eaLnBrk="1" hangingPunct="1">
              <a:lnSpc>
                <a:spcPct val="80000"/>
              </a:lnSpc>
            </a:pPr>
            <a:r>
              <a:rPr lang="hr-HR" sz="2400" smtClean="0"/>
              <a:t>a kada vanjski investitori naglo izgrade golemu infrastrukturu (resorte) u inače siromašnim krajevima, i do najmanje relativne koristi za lokalno stanovništvo.</a:t>
            </a:r>
          </a:p>
        </p:txBody>
      </p:sp>
      <p:sp>
        <p:nvSpPr>
          <p:cNvPr id="73731" name="Rectangle 6"/>
          <p:cNvSpPr>
            <a:spLocks noGrp="1" noChangeArrowheads="1"/>
          </p:cNvSpPr>
          <p:nvPr>
            <p:ph sz="half" idx="2"/>
          </p:nvPr>
        </p:nvSpPr>
        <p:spPr>
          <a:xfrm>
            <a:off x="4648200" y="1481138"/>
            <a:ext cx="4038600" cy="4525962"/>
          </a:xfrm>
        </p:spPr>
        <p:txBody>
          <a:bodyPr/>
          <a:lstStyle/>
          <a:p>
            <a:pPr eaLnBrk="1" hangingPunct="1">
              <a:lnSpc>
                <a:spcPct val="80000"/>
              </a:lnSpc>
            </a:pPr>
            <a:r>
              <a:rPr lang="hr-HR" sz="2400" smtClean="0"/>
              <a:t>Tada dolazi do dependencije (ovisnosti) a ne do razvoja.</a:t>
            </a:r>
          </a:p>
          <a:p>
            <a:pPr eaLnBrk="1" hangingPunct="1">
              <a:lnSpc>
                <a:spcPct val="80000"/>
              </a:lnSpc>
            </a:pPr>
            <a:r>
              <a:rPr lang="hr-HR" sz="2400" smtClean="0"/>
              <a:t>U tim uvjetima nesrazmjerni rast turističkog sektora ne pojačava veze s drugim sektorima (posebno poljoprivredom), već proizvodi dislokacije, i time institucionalizira strukturnu nerazvijenost.</a:t>
            </a:r>
            <a:endParaRPr lang="en-US" sz="2400" smtClean="0"/>
          </a:p>
          <a:p>
            <a:pPr eaLnBrk="1" hangingPunct="1">
              <a:lnSpc>
                <a:spcPct val="80000"/>
              </a:lnSpc>
            </a:pPr>
            <a:endParaRPr lang="en-US" sz="2400" smtClean="0"/>
          </a:p>
        </p:txBody>
      </p:sp>
      <p:sp>
        <p:nvSpPr>
          <p:cNvPr id="164868" name="Rectangle 4"/>
          <p:cNvSpPr>
            <a:spLocks noGrp="1" noChangeArrowheads="1"/>
          </p:cNvSpPr>
          <p:nvPr>
            <p:ph type="title"/>
          </p:nvPr>
        </p:nvSpPr>
        <p:spPr/>
        <p:txBody>
          <a:bodyPr/>
          <a:lstStyle/>
          <a:p>
            <a:pPr eaLnBrk="1" fontAlgn="auto" hangingPunct="1">
              <a:spcAft>
                <a:spcPts val="0"/>
              </a:spcAft>
              <a:defRPr/>
            </a:pPr>
            <a:r>
              <a:rPr lang="hr-HR"/>
              <a:t>Dislokacija</a:t>
            </a:r>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5"/>
          <p:cNvSpPr>
            <a:spLocks noGrp="1" noChangeArrowheads="1"/>
          </p:cNvSpPr>
          <p:nvPr>
            <p:ph sz="half" idx="1"/>
          </p:nvPr>
        </p:nvSpPr>
        <p:spPr>
          <a:xfrm>
            <a:off x="457200" y="1481138"/>
            <a:ext cx="4038600" cy="4525962"/>
          </a:xfrm>
        </p:spPr>
        <p:txBody>
          <a:bodyPr>
            <a:normAutofit/>
          </a:bodyPr>
          <a:lstStyle/>
          <a:p>
            <a:pPr marL="365760" indent="-256032" eaLnBrk="1" fontAlgn="auto" hangingPunct="1">
              <a:lnSpc>
                <a:spcPct val="80000"/>
              </a:lnSpc>
              <a:spcAft>
                <a:spcPts val="0"/>
              </a:spcAft>
              <a:buFont typeface="Wingdings 3"/>
              <a:buChar char=""/>
              <a:defRPr/>
            </a:pPr>
            <a:r>
              <a:rPr lang="hr-HR" sz="2400"/>
              <a:t>U slabije razvijenim krajevima, u koje se uvodi lokalni, “zanatski” turizam, manjeg opsega, s udjelom domaćeg vlasništva, doći će do manje financijske koristi, ali će se veći postotak zadržavati u lokalnoj zajednici, a to će stvoriti manje drastične efekte.</a:t>
            </a:r>
          </a:p>
          <a:p>
            <a:pPr marL="365760" indent="-256032" eaLnBrk="1" fontAlgn="auto" hangingPunct="1">
              <a:lnSpc>
                <a:spcPct val="80000"/>
              </a:lnSpc>
              <a:spcAft>
                <a:spcPts val="0"/>
              </a:spcAft>
              <a:buFont typeface="Wingdings 3"/>
              <a:buChar char=""/>
              <a:defRPr/>
            </a:pPr>
            <a:r>
              <a:rPr lang="hr-HR" sz="2400"/>
              <a:t>Primjer (Sharm-al-Sheik)</a:t>
            </a:r>
            <a:endParaRPr lang="en-US" sz="2400"/>
          </a:p>
        </p:txBody>
      </p:sp>
      <p:sp>
        <p:nvSpPr>
          <p:cNvPr id="166918" name="Rectangle 6"/>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80000"/>
              </a:lnSpc>
              <a:spcAft>
                <a:spcPts val="0"/>
              </a:spcAft>
              <a:buFont typeface="Wingdings 3"/>
              <a:buChar char=""/>
              <a:defRPr/>
            </a:pPr>
            <a:r>
              <a:rPr lang="hr-HR" sz="2400"/>
              <a:t>Povezanost s lokalnom ekonomijom bit će bolja u tim uvjetima.</a:t>
            </a:r>
          </a:p>
          <a:p>
            <a:pPr marL="365760" indent="-256032" eaLnBrk="1" fontAlgn="auto" hangingPunct="1">
              <a:lnSpc>
                <a:spcPct val="80000"/>
              </a:lnSpc>
              <a:spcAft>
                <a:spcPts val="0"/>
              </a:spcAft>
              <a:buFont typeface="Wingdings 3"/>
              <a:buChar char=""/>
              <a:defRPr/>
            </a:pPr>
            <a:r>
              <a:rPr lang="hr-HR" sz="2400"/>
              <a:t>Međutim, učinak takvog turizma ne mora nužno podržavati lokalni razvoj,</a:t>
            </a:r>
          </a:p>
          <a:p>
            <a:pPr marL="365760" indent="-256032" eaLnBrk="1" fontAlgn="auto" hangingPunct="1">
              <a:lnSpc>
                <a:spcPct val="80000"/>
              </a:lnSpc>
              <a:spcAft>
                <a:spcPts val="0"/>
              </a:spcAft>
              <a:buFont typeface="Wingdings 3"/>
              <a:buChar char=""/>
              <a:defRPr/>
            </a:pPr>
            <a:r>
              <a:rPr lang="hr-HR" sz="2400"/>
              <a:t>pogotovo ako nema dovoljno lokalnog kapitala,</a:t>
            </a:r>
          </a:p>
          <a:p>
            <a:pPr marL="365760" indent="-256032" eaLnBrk="1" fontAlgn="auto" hangingPunct="1">
              <a:lnSpc>
                <a:spcPct val="80000"/>
              </a:lnSpc>
              <a:spcAft>
                <a:spcPts val="0"/>
              </a:spcAft>
              <a:buFont typeface="Wingdings 3"/>
              <a:buChar char=""/>
              <a:defRPr/>
            </a:pPr>
            <a:r>
              <a:rPr lang="hr-HR" sz="2400"/>
              <a:t>tehničkih ili poduzetničkih resursa.</a:t>
            </a:r>
            <a:endParaRPr lang="en-US" sz="2400"/>
          </a:p>
        </p:txBody>
      </p:sp>
      <p:sp>
        <p:nvSpPr>
          <p:cNvPr id="166916" name="Rectangle 4"/>
          <p:cNvSpPr>
            <a:spLocks noGrp="1" noChangeArrowheads="1"/>
          </p:cNvSpPr>
          <p:nvPr>
            <p:ph type="title"/>
          </p:nvPr>
        </p:nvSpPr>
        <p:spPr/>
        <p:txBody>
          <a:bodyPr/>
          <a:lstStyle/>
          <a:p>
            <a:pPr eaLnBrk="1" fontAlgn="auto" hangingPunct="1">
              <a:spcAft>
                <a:spcPts val="0"/>
              </a:spcAft>
              <a:defRPr/>
            </a:pPr>
            <a:r>
              <a:rPr lang="hr-HR"/>
              <a:t>Dislokacija</a:t>
            </a: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sz="half" idx="1"/>
          </p:nvPr>
        </p:nvSpPr>
        <p:spPr>
          <a:xfrm>
            <a:off x="457200" y="1481138"/>
            <a:ext cx="4038600" cy="4525962"/>
          </a:xfrm>
        </p:spPr>
        <p:txBody>
          <a:bodyPr/>
          <a:lstStyle/>
          <a:p>
            <a:pPr marL="381000" indent="-381000" eaLnBrk="1" hangingPunct="1">
              <a:lnSpc>
                <a:spcPct val="80000"/>
              </a:lnSpc>
              <a:buNone/>
            </a:pPr>
            <a:r>
              <a:rPr lang="hr-HR" sz="2400" dirty="0" smtClean="0"/>
              <a:t>Deset glavnih tematskih cjelina</a:t>
            </a:r>
          </a:p>
          <a:p>
            <a:pPr marL="800100" lvl="1" indent="-342900" eaLnBrk="1" hangingPunct="1">
              <a:lnSpc>
                <a:spcPct val="80000"/>
              </a:lnSpc>
              <a:buFontTx/>
              <a:buAutoNum type="arabicPeriod"/>
            </a:pPr>
            <a:r>
              <a:rPr lang="hr-HR" sz="2000" dirty="0" smtClean="0"/>
              <a:t>uključenost zajednice u širu mrežu</a:t>
            </a:r>
          </a:p>
          <a:p>
            <a:pPr marL="800100" lvl="1" indent="-342900" eaLnBrk="1" hangingPunct="1">
              <a:lnSpc>
                <a:spcPct val="80000"/>
              </a:lnSpc>
              <a:buFontTx/>
              <a:buAutoNum type="arabicPeriod"/>
            </a:pPr>
            <a:r>
              <a:rPr lang="hr-HR" sz="2000" dirty="0" smtClean="0"/>
              <a:t>priroda </a:t>
            </a:r>
            <a:r>
              <a:rPr lang="hr-HR" sz="2000" dirty="0" err="1" smtClean="0"/>
              <a:t>interpersonalnih</a:t>
            </a:r>
            <a:r>
              <a:rPr lang="hr-HR" sz="2000" dirty="0" smtClean="0"/>
              <a:t> odnosa</a:t>
            </a:r>
          </a:p>
          <a:p>
            <a:pPr marL="800100" lvl="1" indent="-342900" eaLnBrk="1" hangingPunct="1">
              <a:lnSpc>
                <a:spcPct val="80000"/>
              </a:lnSpc>
              <a:buFontTx/>
              <a:buAutoNum type="arabicPeriod"/>
            </a:pPr>
            <a:r>
              <a:rPr lang="hr-HR" sz="2000" dirty="0" smtClean="0"/>
              <a:t>temelj socijalne organizacije</a:t>
            </a:r>
          </a:p>
          <a:p>
            <a:pPr marL="800100" lvl="1" indent="-342900" eaLnBrk="1" hangingPunct="1">
              <a:lnSpc>
                <a:spcPct val="80000"/>
              </a:lnSpc>
              <a:buFontTx/>
              <a:buAutoNum type="arabicPeriod"/>
            </a:pPr>
            <a:r>
              <a:rPr lang="hr-HR" sz="2000" dirty="0" smtClean="0"/>
              <a:t>ritam društvenog života</a:t>
            </a:r>
          </a:p>
          <a:p>
            <a:pPr marL="800100" lvl="1" indent="-342900" eaLnBrk="1" hangingPunct="1">
              <a:lnSpc>
                <a:spcPct val="80000"/>
              </a:lnSpc>
              <a:buFontTx/>
              <a:buAutoNum type="arabicPeriod"/>
            </a:pPr>
            <a:r>
              <a:rPr lang="hr-HR" sz="2000" dirty="0" smtClean="0"/>
              <a:t>migracije</a:t>
            </a:r>
          </a:p>
          <a:p>
            <a:pPr marL="800100" lvl="1" indent="-342900" eaLnBrk="1" hangingPunct="1">
              <a:lnSpc>
                <a:spcPct val="80000"/>
              </a:lnSpc>
              <a:buFontTx/>
              <a:buAutoNum type="arabicPeriod"/>
            </a:pPr>
            <a:r>
              <a:rPr lang="hr-HR" sz="2000" dirty="0" smtClean="0"/>
              <a:t>podjela rada</a:t>
            </a:r>
          </a:p>
          <a:p>
            <a:pPr marL="800100" lvl="1" indent="-342900" eaLnBrk="1" hangingPunct="1">
              <a:lnSpc>
                <a:spcPct val="80000"/>
              </a:lnSpc>
              <a:buFontTx/>
              <a:buAutoNum type="arabicPeriod"/>
            </a:pPr>
            <a:r>
              <a:rPr lang="hr-HR" sz="2000" dirty="0" smtClean="0"/>
              <a:t>stratifikacija</a:t>
            </a:r>
          </a:p>
          <a:p>
            <a:pPr marL="800100" lvl="1" indent="-342900" eaLnBrk="1" hangingPunct="1">
              <a:lnSpc>
                <a:spcPct val="80000"/>
              </a:lnSpc>
              <a:buFontTx/>
              <a:buAutoNum type="arabicPeriod"/>
            </a:pPr>
            <a:r>
              <a:rPr lang="hr-HR" sz="2000" dirty="0" smtClean="0"/>
              <a:t>distribucija moći</a:t>
            </a:r>
          </a:p>
          <a:p>
            <a:pPr marL="800100" lvl="1" indent="-342900" eaLnBrk="1" hangingPunct="1">
              <a:lnSpc>
                <a:spcPct val="80000"/>
              </a:lnSpc>
              <a:buFontTx/>
              <a:buAutoNum type="arabicPeriod"/>
            </a:pPr>
            <a:r>
              <a:rPr lang="hr-HR" sz="2000" dirty="0" smtClean="0"/>
              <a:t>devijantnost</a:t>
            </a:r>
          </a:p>
          <a:p>
            <a:pPr marL="800100" lvl="1" indent="-342900" eaLnBrk="1" hangingPunct="1">
              <a:lnSpc>
                <a:spcPct val="80000"/>
              </a:lnSpc>
              <a:buFontTx/>
              <a:buAutoNum type="arabicPeriod"/>
            </a:pPr>
            <a:r>
              <a:rPr lang="hr-HR" sz="2000" dirty="0" smtClean="0"/>
              <a:t>običaji i umjetnost</a:t>
            </a:r>
            <a:endParaRPr lang="en-US" sz="2000" dirty="0" smtClean="0"/>
          </a:p>
        </p:txBody>
      </p:sp>
      <p:sp>
        <p:nvSpPr>
          <p:cNvPr id="168962" name="Rectangle 2"/>
          <p:cNvSpPr>
            <a:spLocks noGrp="1" noChangeArrowheads="1"/>
          </p:cNvSpPr>
          <p:nvPr>
            <p:ph type="title"/>
          </p:nvPr>
        </p:nvSpPr>
        <p:spPr>
          <a:solidFill>
            <a:srgbClr val="FFFF00"/>
          </a:solidFill>
        </p:spPr>
        <p:txBody>
          <a:bodyPr/>
          <a:lstStyle/>
          <a:p>
            <a:pPr eaLnBrk="1" fontAlgn="auto" hangingPunct="1">
              <a:spcAft>
                <a:spcPts val="0"/>
              </a:spcAft>
              <a:defRPr/>
            </a:pPr>
            <a:r>
              <a:rPr lang="hr-HR" dirty="0"/>
              <a:t>Sociokulturni učinci turizma</a:t>
            </a:r>
            <a:endParaRPr lang="en-US" dirty="0"/>
          </a:p>
        </p:txBody>
      </p:sp>
      <p:pic>
        <p:nvPicPr>
          <p:cNvPr id="75780" name="Picture 6" descr="C:\Documents and Settings\korisnik\My Documents\My Pictures\475407002_b52565a9b1_o.jpg"/>
          <p:cNvPicPr>
            <a:picLocks noGrp="1" noChangeAspect="1" noChangeArrowheads="1"/>
          </p:cNvPicPr>
          <p:nvPr>
            <p:ph sz="half" idx="2"/>
          </p:nvPr>
        </p:nvPicPr>
        <p:blipFill>
          <a:blip r:embed="rId3" cstate="print"/>
          <a:srcRect/>
          <a:stretch>
            <a:fillRect/>
          </a:stretch>
        </p:blipFill>
        <p:spPr>
          <a:xfrm>
            <a:off x="4286250" y="2600325"/>
            <a:ext cx="4857750" cy="4257675"/>
          </a:xfr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sz="2400"/>
              <a:t>pod utjecajem turizma, lokalna zajednica se sve više uključuje u šire nacionalne i međunarodne sustave,</a:t>
            </a:r>
          </a:p>
          <a:p>
            <a:pPr marL="365760" indent="-256032" eaLnBrk="1" fontAlgn="auto" hangingPunct="1">
              <a:lnSpc>
                <a:spcPct val="90000"/>
              </a:lnSpc>
              <a:spcAft>
                <a:spcPts val="0"/>
              </a:spcAft>
              <a:buFont typeface="Wingdings 3"/>
              <a:buChar char=""/>
              <a:defRPr/>
            </a:pPr>
            <a:r>
              <a:rPr lang="hr-HR" sz="2400"/>
              <a:t>shodno tome gubi lokalnu autonomiju</a:t>
            </a:r>
          </a:p>
          <a:p>
            <a:pPr marL="365760" indent="-256032" eaLnBrk="1" fontAlgn="auto" hangingPunct="1">
              <a:lnSpc>
                <a:spcPct val="90000"/>
              </a:lnSpc>
              <a:spcAft>
                <a:spcPts val="0"/>
              </a:spcAft>
              <a:buFont typeface="Wingdings 3"/>
              <a:buChar char=""/>
              <a:defRPr/>
            </a:pPr>
            <a:r>
              <a:rPr lang="hr-HR" sz="2400"/>
              <a:t>bogatstvo zajednice sve više ovisi o vanjskim faktorima (promjenama mode, prosperitetu u svijetu, recesiji itd.) nad kojima nema utjecaja.</a:t>
            </a:r>
            <a:endParaRPr lang="en-US" sz="2400"/>
          </a:p>
        </p:txBody>
      </p:sp>
      <p:sp>
        <p:nvSpPr>
          <p:cNvPr id="171010" name="Rectangle 2"/>
          <p:cNvSpPr>
            <a:spLocks noGrp="1" noChangeArrowheads="1"/>
          </p:cNvSpPr>
          <p:nvPr>
            <p:ph type="title"/>
          </p:nvPr>
        </p:nvSpPr>
        <p:spPr/>
        <p:txBody>
          <a:bodyPr>
            <a:normAutofit fontScale="90000"/>
          </a:bodyPr>
          <a:lstStyle/>
          <a:p>
            <a:pPr marL="838200" indent="-838200" eaLnBrk="1" fontAlgn="auto" hangingPunct="1">
              <a:spcAft>
                <a:spcPts val="0"/>
              </a:spcAft>
              <a:buFontTx/>
              <a:buAutoNum type="arabicPeriod"/>
              <a:defRPr/>
            </a:pPr>
            <a:r>
              <a:rPr lang="hr-HR" sz="4000"/>
              <a:t/>
            </a:r>
            <a:br>
              <a:rPr lang="hr-HR" sz="4000"/>
            </a:br>
            <a:r>
              <a:rPr lang="hr-HR" sz="4000"/>
              <a:t>Uključenost lokalne zajednice</a:t>
            </a:r>
            <a:endParaRPr lang="en-US" sz="4000"/>
          </a:p>
        </p:txBody>
      </p:sp>
      <p:pic>
        <p:nvPicPr>
          <p:cNvPr id="76804" name="Picture 6" descr="C:\Documents and Settings\korisnik\My Documents\My Pictures\Gallery-8-February-2009-M-014.jpg"/>
          <p:cNvPicPr>
            <a:picLocks noGrp="1" noChangeAspect="1" noChangeArrowheads="1"/>
          </p:cNvPicPr>
          <p:nvPr>
            <p:ph sz="half" idx="2"/>
          </p:nvPr>
        </p:nvPicPr>
        <p:blipFill>
          <a:blip r:embed="rId3" cstate="print"/>
          <a:srcRect/>
          <a:stretch>
            <a:fillRect/>
          </a:stretch>
        </p:blipFill>
        <p:spPr>
          <a:xfrm>
            <a:off x="4648200" y="2417763"/>
            <a:ext cx="4476750" cy="3725862"/>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sz="half" idx="1"/>
          </p:nvPr>
        </p:nvSpPr>
        <p:spPr>
          <a:xfrm>
            <a:off x="457200" y="1481138"/>
            <a:ext cx="4038600" cy="4525962"/>
          </a:xfrm>
        </p:spPr>
        <p:txBody>
          <a:bodyPr/>
          <a:lstStyle/>
          <a:p>
            <a:pPr eaLnBrk="1" hangingPunct="1"/>
            <a:r>
              <a:rPr lang="hr-HR" sz="2400" smtClean="0"/>
              <a:t>Turizam </a:t>
            </a:r>
          </a:p>
          <a:p>
            <a:pPr lvl="1" eaLnBrk="1" hangingPunct="1"/>
            <a:r>
              <a:rPr lang="hr-HR" sz="2000" smtClean="0"/>
              <a:t>oslabljuje i raspršuje solidarnost</a:t>
            </a:r>
          </a:p>
          <a:p>
            <a:pPr lvl="1" eaLnBrk="1" hangingPunct="1"/>
            <a:r>
              <a:rPr lang="hr-HR" sz="2000" smtClean="0"/>
              <a:t>potiče individualizaciju</a:t>
            </a:r>
          </a:p>
          <a:p>
            <a:pPr lvl="1" eaLnBrk="1" hangingPunct="1"/>
            <a:r>
              <a:rPr lang="hr-HR" sz="2000" smtClean="0"/>
              <a:t>stvara stres</a:t>
            </a:r>
          </a:p>
          <a:p>
            <a:pPr lvl="1" eaLnBrk="1" hangingPunct="1"/>
            <a:r>
              <a:rPr lang="hr-HR" sz="2000" smtClean="0"/>
              <a:t>i sukobe</a:t>
            </a:r>
          </a:p>
          <a:p>
            <a:pPr eaLnBrk="1" hangingPunct="1"/>
            <a:r>
              <a:rPr lang="hr-HR" sz="2400" smtClean="0"/>
              <a:t>To pak dovodi </a:t>
            </a:r>
          </a:p>
          <a:p>
            <a:pPr lvl="1" eaLnBrk="1" hangingPunct="1"/>
            <a:r>
              <a:rPr lang="hr-HR" sz="2000" smtClean="0"/>
              <a:t>do sve jače potrebe za formalizacijom lokalnog života. </a:t>
            </a:r>
            <a:endParaRPr lang="en-US" sz="2000" smtClean="0"/>
          </a:p>
        </p:txBody>
      </p:sp>
      <p:sp>
        <p:nvSpPr>
          <p:cNvPr id="77827" name="Rectangle 5"/>
          <p:cNvSpPr>
            <a:spLocks noGrp="1" noChangeArrowheads="1"/>
          </p:cNvSpPr>
          <p:nvPr>
            <p:ph sz="half" idx="2"/>
          </p:nvPr>
        </p:nvSpPr>
        <p:spPr>
          <a:xfrm>
            <a:off x="4648200" y="1481138"/>
            <a:ext cx="4038600" cy="4525962"/>
          </a:xfrm>
        </p:spPr>
        <p:txBody>
          <a:bodyPr/>
          <a:lstStyle/>
          <a:p>
            <a:pPr eaLnBrk="1" hangingPunct="1"/>
            <a:r>
              <a:rPr lang="hr-HR" sz="2400" smtClean="0"/>
              <a:t>Ali u nekim uvjetima, posebno u marginalnim ekološkim ili etničkim skupinama, to dovodi do reakcije –</a:t>
            </a:r>
          </a:p>
          <a:p>
            <a:pPr lvl="1" eaLnBrk="1" hangingPunct="1"/>
            <a:r>
              <a:rPr lang="hr-HR" sz="2000" smtClean="0"/>
              <a:t>do pojačanja skupne solidarnosti prema strancima i “intruderima” (napasnicima)</a:t>
            </a:r>
            <a:endParaRPr lang="en-US" sz="2000" smtClean="0"/>
          </a:p>
        </p:txBody>
      </p:sp>
      <p:sp>
        <p:nvSpPr>
          <p:cNvPr id="173058"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2. </a:t>
            </a:r>
            <a:br>
              <a:rPr lang="hr-HR" sz="4000"/>
            </a:br>
            <a:r>
              <a:rPr lang="hr-HR" sz="4000"/>
              <a:t>lokalni interpersonalni odnosi</a:t>
            </a:r>
            <a:endParaRPr lang="en-US" sz="40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hr-HR" sz="2400"/>
              <a:t>Glavni utjecaj turizma odnosi se na temelj socijalne organizacije, posebno na jednostavna i tradicionalna društva:</a:t>
            </a:r>
          </a:p>
          <a:p>
            <a:pPr marL="365760" indent="-256032" eaLnBrk="1" fontAlgn="auto" hangingPunct="1">
              <a:spcAft>
                <a:spcPts val="0"/>
              </a:spcAft>
              <a:buFont typeface="Wingdings 3"/>
              <a:buChar char=""/>
              <a:defRPr/>
            </a:pPr>
            <a:r>
              <a:rPr lang="hr-HR" sz="2400"/>
              <a:t>neka područja života koja se inače nisu regulirala ekonomskim kriterijima, sada su postala komercijalna i “postvarena”</a:t>
            </a:r>
            <a:endParaRPr lang="en-US" sz="2400"/>
          </a:p>
        </p:txBody>
      </p:sp>
      <p:sp>
        <p:nvSpPr>
          <p:cNvPr id="175109"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a:t>Razmišljanja o ekonomskoj dobiti počinju poprimati sve istaknutije mjesto u stavovima i odnosima domaćina – i to ne samo u odnosu prema turistima, već i između sebe samih.</a:t>
            </a:r>
            <a:endParaRPr lang="en-US"/>
          </a:p>
        </p:txBody>
      </p:sp>
      <p:sp>
        <p:nvSpPr>
          <p:cNvPr id="175106"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3. </a:t>
            </a:r>
            <a:br>
              <a:rPr lang="hr-HR" sz="4000"/>
            </a:br>
            <a:r>
              <a:rPr lang="hr-HR" sz="4000"/>
              <a:t>Učinak na socijalnu organizaciju</a:t>
            </a:r>
            <a:endParaRPr lang="en-US" sz="40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sz="half" idx="1"/>
          </p:nvPr>
        </p:nvSpPr>
        <p:spPr>
          <a:xfrm>
            <a:off x="457200" y="1481138"/>
            <a:ext cx="4038600" cy="4525962"/>
          </a:xfrm>
        </p:spPr>
        <p:txBody>
          <a:bodyPr/>
          <a:lstStyle/>
          <a:p>
            <a:pPr eaLnBrk="1" hangingPunct="1">
              <a:lnSpc>
                <a:spcPct val="90000"/>
              </a:lnSpc>
            </a:pPr>
            <a:r>
              <a:rPr lang="hr-HR" sz="2400" smtClean="0"/>
              <a:t>Turizam je često sezonska aktivnost, koja drastično utječe na tradicionalni način života poljoprivrednih zajednica.</a:t>
            </a:r>
          </a:p>
          <a:p>
            <a:pPr eaLnBrk="1" hangingPunct="1">
              <a:lnSpc>
                <a:spcPct val="90000"/>
              </a:lnSpc>
            </a:pPr>
            <a:r>
              <a:rPr lang="hr-HR" sz="2400" smtClean="0"/>
              <a:t>Osim toga utječe na dnevnu podjelu vremena između rada i dokolice za zaposlene u turističkoj industriji</a:t>
            </a:r>
          </a:p>
          <a:p>
            <a:pPr eaLnBrk="1" hangingPunct="1">
              <a:lnSpc>
                <a:spcPct val="90000"/>
              </a:lnSpc>
            </a:pPr>
            <a:r>
              <a:rPr lang="hr-HR" sz="2400" smtClean="0"/>
              <a:t>što utječe na obiteljski život</a:t>
            </a:r>
            <a:endParaRPr lang="en-US" sz="2400" smtClean="0"/>
          </a:p>
        </p:txBody>
      </p:sp>
      <p:sp>
        <p:nvSpPr>
          <p:cNvPr id="177154"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4. </a:t>
            </a:r>
            <a:br>
              <a:rPr lang="hr-HR" sz="4000"/>
            </a:br>
            <a:r>
              <a:rPr lang="hr-HR" sz="4000"/>
              <a:t>učinak na ritam života</a:t>
            </a:r>
            <a:endParaRPr lang="en-US" sz="4000"/>
          </a:p>
        </p:txBody>
      </p:sp>
      <p:pic>
        <p:nvPicPr>
          <p:cNvPr id="79876" name="Picture 6" descr="C:\Documents and Settings\korisnik\My Documents\My Pictures\Gallery-8-February-2009-G-001.jpg"/>
          <p:cNvPicPr>
            <a:picLocks noGrp="1" noChangeAspect="1" noChangeArrowheads="1"/>
          </p:cNvPicPr>
          <p:nvPr>
            <p:ph sz="half" idx="2"/>
          </p:nvPr>
        </p:nvPicPr>
        <p:blipFill>
          <a:blip r:embed="rId3" cstate="print"/>
          <a:srcRect/>
          <a:stretch>
            <a:fillRect/>
          </a:stretch>
        </p:blipFill>
        <p:spPr>
          <a:xfrm>
            <a:off x="4373563" y="2428875"/>
            <a:ext cx="4770437" cy="39290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sz="half" idx="1"/>
          </p:nvPr>
        </p:nvSpPr>
        <p:spPr>
          <a:xfrm>
            <a:off x="457200" y="1481138"/>
            <a:ext cx="4038600" cy="4525962"/>
          </a:xfrm>
        </p:spPr>
        <p:txBody>
          <a:bodyPr/>
          <a:lstStyle/>
          <a:p>
            <a:pPr marL="533400" indent="-533400">
              <a:lnSpc>
                <a:spcPct val="90000"/>
              </a:lnSpc>
              <a:buFont typeface="Wingdings" pitchFamily="2" charset="2"/>
              <a:buNone/>
            </a:pPr>
            <a:r>
              <a:rPr lang="hr-HR" sz="2000" i="1" dirty="0" smtClean="0"/>
              <a:t>2. Turizam kao demokratizirano putovanje.</a:t>
            </a:r>
          </a:p>
          <a:p>
            <a:pPr marL="914400" lvl="1" indent="-457200">
              <a:lnSpc>
                <a:spcPct val="90000"/>
              </a:lnSpc>
              <a:buFontTx/>
              <a:buAutoNum type="alphaLcPeriod"/>
            </a:pPr>
            <a:r>
              <a:rPr lang="hr-HR" sz="1800" dirty="0" smtClean="0"/>
              <a:t>naglasak je na putničkoj komponenti turističke uloge.</a:t>
            </a:r>
          </a:p>
          <a:p>
            <a:pPr marL="914400" lvl="1" indent="-457200">
              <a:lnSpc>
                <a:spcPct val="90000"/>
              </a:lnSpc>
              <a:buFontTx/>
              <a:buAutoNum type="alphaLcPeriod"/>
            </a:pPr>
            <a:r>
              <a:rPr lang="hr-HR" sz="1800" dirty="0" smtClean="0"/>
              <a:t>turist se smatra vrstom putnika kojega karakteriziraju posebne analitičke osobine.</a:t>
            </a:r>
          </a:p>
          <a:p>
            <a:pPr marL="533400" indent="-533400">
              <a:lnSpc>
                <a:spcPct val="90000"/>
              </a:lnSpc>
              <a:buFont typeface="Wingdings" pitchFamily="2" charset="2"/>
              <a:buNone/>
            </a:pPr>
            <a:r>
              <a:rPr lang="hr-HR" sz="2000" dirty="0" smtClean="0"/>
              <a:t>	</a:t>
            </a:r>
            <a:endParaRPr lang="en-US" sz="2000" dirty="0" smtClean="0"/>
          </a:p>
        </p:txBody>
      </p:sp>
      <p:sp>
        <p:nvSpPr>
          <p:cNvPr id="22531" name="Rectangle 5"/>
          <p:cNvSpPr>
            <a:spLocks noGrp="1" noChangeArrowheads="1"/>
          </p:cNvSpPr>
          <p:nvPr>
            <p:ph sz="half" idx="2"/>
          </p:nvPr>
        </p:nvSpPr>
        <p:spPr>
          <a:xfrm>
            <a:off x="4648200" y="1481138"/>
            <a:ext cx="4038600" cy="4525962"/>
          </a:xfrm>
        </p:spPr>
        <p:txBody>
          <a:bodyPr/>
          <a:lstStyle/>
          <a:p>
            <a:pPr>
              <a:lnSpc>
                <a:spcPct val="90000"/>
              </a:lnSpc>
            </a:pPr>
            <a:r>
              <a:rPr lang="hr-HR" sz="2000" smtClean="0"/>
              <a:t>Autori koji zagovaraju takav pristup smatraju moderni masovni turizam demokratskom ekspanzijom negdašnjeg aristokratskog putovanja. </a:t>
            </a:r>
          </a:p>
          <a:p>
            <a:pPr>
              <a:lnSpc>
                <a:spcPct val="90000"/>
              </a:lnSpc>
            </a:pPr>
            <a:r>
              <a:rPr lang="hr-HR" sz="2000" smtClean="0"/>
              <a:t>Premda smješta turizam u analitičko područje putovanja, područje koje nije tipično za sociologa, ta je perspektiva dala značajna djela o povijesnoj transformaciji uloge turista. (D. Boorstin)</a:t>
            </a:r>
            <a:endParaRPr lang="en-US" sz="2000" smtClean="0"/>
          </a:p>
        </p:txBody>
      </p:sp>
      <p:sp>
        <p:nvSpPr>
          <p:cNvPr id="20482" name="Rectangle 2"/>
          <p:cNvSpPr>
            <a:spLocks noGrp="1" noChangeArrowheads="1"/>
          </p:cNvSpPr>
          <p:nvPr>
            <p:ph type="title"/>
          </p:nvPr>
        </p:nvSpPr>
        <p:spPr>
          <a:solidFill>
            <a:srgbClr val="FFFF00"/>
          </a:solidFill>
        </p:spPr>
        <p:txBody>
          <a:bodyPr>
            <a:normAutofit fontScale="90000"/>
          </a:bodyPr>
          <a:lstStyle/>
          <a:p>
            <a:pPr fontAlgn="auto">
              <a:spcAft>
                <a:spcPts val="0"/>
              </a:spcAft>
              <a:defRPr/>
            </a:pPr>
            <a:r>
              <a:rPr lang="hr-HR" sz="4000" dirty="0"/>
              <a:t>Sociološka definicija </a:t>
            </a:r>
            <a:r>
              <a:rPr lang="hr-HR" sz="4000" dirty="0" smtClean="0"/>
              <a:t>turizma</a:t>
            </a:r>
            <a:r>
              <a:rPr lang="hr-HR" sz="4000" dirty="0"/>
              <a:t/>
            </a:r>
            <a:br>
              <a:rPr lang="hr-HR" sz="4000" dirty="0"/>
            </a:br>
            <a:r>
              <a:rPr lang="hr-HR" sz="4000" dirty="0"/>
              <a:t>(Osam različitih pristupa)</a:t>
            </a:r>
            <a:endParaRPr lang="en-US" sz="4000" dirty="0"/>
          </a:p>
        </p:txBody>
      </p:sp>
      <p:pic>
        <p:nvPicPr>
          <p:cNvPr id="2" name="Picture 2" descr="C:\Documents and Settings\korisnik\My Documents\My Pictures\fotografi\14time.184.jpeg"/>
          <p:cNvPicPr>
            <a:picLocks noChangeAspect="1" noChangeArrowheads="1"/>
          </p:cNvPicPr>
          <p:nvPr/>
        </p:nvPicPr>
        <p:blipFill>
          <a:blip r:embed="rId3" cstate="print"/>
          <a:srcRect/>
          <a:stretch>
            <a:fillRect/>
          </a:stretch>
        </p:blipFill>
        <p:spPr bwMode="auto">
          <a:xfrm>
            <a:off x="214282" y="3714752"/>
            <a:ext cx="4286280" cy="3143248"/>
          </a:xfrm>
          <a:prstGeom prst="rect">
            <a:avLst/>
          </a:prstGeom>
          <a:noFill/>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a:t>Kako stvara šanse za zapošljavanje, turizam utječe na obrasce migracija:</a:t>
            </a:r>
          </a:p>
          <a:p>
            <a:pPr marL="621792" lvl="1" eaLnBrk="1" fontAlgn="auto" hangingPunct="1">
              <a:lnSpc>
                <a:spcPct val="90000"/>
              </a:lnSpc>
              <a:spcBef>
                <a:spcPts val="324"/>
              </a:spcBef>
              <a:spcAft>
                <a:spcPts val="0"/>
              </a:spcAft>
              <a:buFont typeface="Verdana"/>
              <a:buChar char="◦"/>
              <a:defRPr/>
            </a:pPr>
            <a:r>
              <a:rPr lang="hr-HR"/>
              <a:t>on pomaže zajednici da zadrži članove koji bi inače emigrirali (posebno nezaposlene ili polu-zaposlene mlade u ekonomski izoliranim krajevima poput otoka ili planina)</a:t>
            </a:r>
          </a:p>
          <a:p>
            <a:pPr marL="621792" lvl="1" eaLnBrk="1" fontAlgn="auto" hangingPunct="1">
              <a:lnSpc>
                <a:spcPct val="90000"/>
              </a:lnSpc>
              <a:spcBef>
                <a:spcPts val="324"/>
              </a:spcBef>
              <a:spcAft>
                <a:spcPts val="0"/>
              </a:spcAft>
              <a:buFont typeface="Verdana"/>
              <a:buChar char="◦"/>
              <a:defRPr/>
            </a:pPr>
            <a:endParaRPr lang="en-US"/>
          </a:p>
        </p:txBody>
      </p:sp>
      <p:sp>
        <p:nvSpPr>
          <p:cNvPr id="179205" name="Rectangle 5"/>
          <p:cNvSpPr>
            <a:spLocks noGrp="1" noChangeArrowheads="1"/>
          </p:cNvSpPr>
          <p:nvPr>
            <p:ph sz="half" idx="2"/>
          </p:nvPr>
        </p:nvSpPr>
        <p:spPr>
          <a:xfrm>
            <a:off x="4648200" y="1481138"/>
            <a:ext cx="4038600" cy="4525962"/>
          </a:xfrm>
        </p:spPr>
        <p:txBody>
          <a:bodyPr>
            <a:normAutofit/>
          </a:bodyPr>
          <a:lstStyle/>
          <a:p>
            <a:pPr marL="621792" lvl="1" eaLnBrk="1" fontAlgn="auto" hangingPunct="1">
              <a:spcBef>
                <a:spcPts val="324"/>
              </a:spcBef>
              <a:spcAft>
                <a:spcPts val="0"/>
              </a:spcAft>
              <a:buFont typeface="Verdana"/>
              <a:buChar char="◦"/>
              <a:defRPr/>
            </a:pPr>
            <a:r>
              <a:rPr lang="hr-HR"/>
              <a:t>ali privlači i strance koji traže posao i koji često dolaze iz drugih ekonomskih grana (često poljoprivrede).</a:t>
            </a:r>
          </a:p>
          <a:p>
            <a:pPr marL="365760" indent="-256032" eaLnBrk="1" fontAlgn="auto" hangingPunct="1">
              <a:spcAft>
                <a:spcPts val="0"/>
              </a:spcAft>
              <a:buFont typeface="Wingdings 3"/>
              <a:buChar char=""/>
              <a:defRPr/>
            </a:pPr>
            <a:r>
              <a:rPr lang="hr-HR"/>
              <a:t>Stoga u zrelim turističkim područjima, turizam potiče urbanizaciju</a:t>
            </a:r>
            <a:endParaRPr lang="en-US"/>
          </a:p>
        </p:txBody>
      </p:sp>
      <p:sp>
        <p:nvSpPr>
          <p:cNvPr id="179202"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5.</a:t>
            </a:r>
            <a:br>
              <a:rPr lang="hr-HR" sz="4000"/>
            </a:br>
            <a:r>
              <a:rPr lang="hr-HR" sz="4000"/>
              <a:t>učinak na migracijske obrasce</a:t>
            </a:r>
            <a:endParaRPr lang="en-US" sz="400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2"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3"/>
              <a:buChar char=""/>
              <a:defRPr/>
            </a:pPr>
            <a:r>
              <a:rPr lang="hr-HR" sz="2400"/>
              <a:t>Stvaranjem novih radnih mjesta, turizam privlači radnu snagu lokalne populacije koja inače nije bila zaposlena:</a:t>
            </a:r>
          </a:p>
          <a:p>
            <a:pPr marL="621792" lvl="1" eaLnBrk="1" fontAlgn="auto" hangingPunct="1">
              <a:spcBef>
                <a:spcPts val="324"/>
              </a:spcBef>
              <a:spcAft>
                <a:spcPts val="0"/>
              </a:spcAft>
              <a:buFont typeface="Verdana"/>
              <a:buChar char="◦"/>
              <a:defRPr/>
            </a:pPr>
            <a:r>
              <a:rPr lang="hr-HR" sz="2000"/>
              <a:t>mlade žene koje sada nalaze poslove u hotelima</a:t>
            </a:r>
          </a:p>
          <a:p>
            <a:pPr marL="621792" lvl="1" eaLnBrk="1" fontAlgn="auto" hangingPunct="1">
              <a:spcBef>
                <a:spcPts val="324"/>
              </a:spcBef>
              <a:spcAft>
                <a:spcPts val="0"/>
              </a:spcAft>
              <a:buFont typeface="Verdana"/>
              <a:buChar char="◦"/>
              <a:defRPr/>
            </a:pPr>
            <a:r>
              <a:rPr lang="hr-HR" sz="2000"/>
              <a:t>u proizvodnji suvenira</a:t>
            </a:r>
          </a:p>
          <a:p>
            <a:pPr marL="621792" lvl="1" eaLnBrk="1" fontAlgn="auto" hangingPunct="1">
              <a:spcBef>
                <a:spcPts val="324"/>
              </a:spcBef>
              <a:spcAft>
                <a:spcPts val="0"/>
              </a:spcAft>
              <a:buFont typeface="Verdana"/>
              <a:buChar char="◦"/>
              <a:defRPr/>
            </a:pPr>
            <a:r>
              <a:rPr lang="hr-HR" sz="2000"/>
              <a:t>u prostituciji</a:t>
            </a:r>
            <a:endParaRPr lang="en-US" sz="2000"/>
          </a:p>
        </p:txBody>
      </p:sp>
      <p:sp>
        <p:nvSpPr>
          <p:cNvPr id="181253"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spcAft>
                <a:spcPts val="0"/>
              </a:spcAft>
              <a:buFont typeface="Wingdings 3"/>
              <a:buChar char=""/>
              <a:defRPr/>
            </a:pPr>
            <a:r>
              <a:rPr lang="hr-HR" sz="2400"/>
              <a:t>to ne utječe samo na podjelu rada u domaćinstvima, već i na status žene s obzirom na njihove obitelji, ili na kontrolu koju roditelji inače imaju nad djecom.</a:t>
            </a:r>
          </a:p>
          <a:p>
            <a:pPr marL="365760" indent="-256032" eaLnBrk="1" fontAlgn="auto" hangingPunct="1">
              <a:spcAft>
                <a:spcPts val="0"/>
              </a:spcAft>
              <a:buFont typeface="Wingdings 3"/>
              <a:buChar char=""/>
              <a:defRPr/>
            </a:pPr>
            <a:r>
              <a:rPr lang="hr-HR" sz="2400"/>
              <a:t>Često to dovodi do pojačanih sukoba i devijantnosti unutar obitelji.</a:t>
            </a:r>
            <a:endParaRPr lang="en-US" sz="2400"/>
          </a:p>
        </p:txBody>
      </p:sp>
      <p:sp>
        <p:nvSpPr>
          <p:cNvPr id="181250"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6.</a:t>
            </a:r>
            <a:br>
              <a:rPr lang="hr-HR" sz="4000"/>
            </a:br>
            <a:r>
              <a:rPr lang="hr-HR" sz="4000"/>
              <a:t>učinak na podjelu rada</a:t>
            </a:r>
            <a:endParaRPr lang="en-US" sz="40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sz="half" idx="1"/>
          </p:nvPr>
        </p:nvSpPr>
        <p:spPr>
          <a:xfrm>
            <a:off x="457200" y="1481138"/>
            <a:ext cx="4038600" cy="4525962"/>
          </a:xfrm>
        </p:spPr>
        <p:txBody>
          <a:bodyPr/>
          <a:lstStyle/>
          <a:p>
            <a:pPr eaLnBrk="1" hangingPunct="1">
              <a:lnSpc>
                <a:spcPct val="80000"/>
              </a:lnSpc>
            </a:pPr>
            <a:r>
              <a:rPr lang="hr-HR" sz="1800" smtClean="0"/>
              <a:t>Studije tog utjecaja često su analitički nerazdvojene.</a:t>
            </a:r>
          </a:p>
          <a:p>
            <a:pPr eaLnBrk="1" hangingPunct="1">
              <a:lnSpc>
                <a:spcPct val="80000"/>
              </a:lnSpc>
            </a:pPr>
            <a:r>
              <a:rPr lang="hr-HR" sz="1800" smtClean="0"/>
              <a:t>turizam potiče promjene u kriterijima stratifikacije</a:t>
            </a:r>
          </a:p>
          <a:p>
            <a:pPr eaLnBrk="1" hangingPunct="1">
              <a:lnSpc>
                <a:spcPct val="80000"/>
              </a:lnSpc>
            </a:pPr>
            <a:r>
              <a:rPr lang="hr-HR" sz="1800" smtClean="0"/>
              <a:t>time što pojačava utjecaj ekonomskog područja</a:t>
            </a:r>
          </a:p>
          <a:p>
            <a:pPr eaLnBrk="1" hangingPunct="1">
              <a:lnSpc>
                <a:spcPct val="80000"/>
              </a:lnSpc>
            </a:pPr>
            <a:r>
              <a:rPr lang="hr-HR" sz="1800" smtClean="0"/>
              <a:t>on pojačava vrijednost novca kao kriterija stratifikacije (umjesto tradicionalnijih kriterija poput podrijetla osobe ili statusa/časti) (</a:t>
            </a:r>
            <a:r>
              <a:rPr lang="hr-HR" sz="1800" i="1" smtClean="0"/>
              <a:t>objasni i elaboriraj</a:t>
            </a:r>
            <a:r>
              <a:rPr lang="hr-HR" sz="1800" smtClean="0"/>
              <a:t>!)</a:t>
            </a:r>
            <a:endParaRPr lang="en-US" sz="1800" smtClean="0"/>
          </a:p>
        </p:txBody>
      </p:sp>
      <p:sp>
        <p:nvSpPr>
          <p:cNvPr id="82947" name="Rectangle 5"/>
          <p:cNvSpPr>
            <a:spLocks noGrp="1" noChangeArrowheads="1"/>
          </p:cNvSpPr>
          <p:nvPr>
            <p:ph sz="half" idx="2"/>
          </p:nvPr>
        </p:nvSpPr>
        <p:spPr>
          <a:xfrm>
            <a:off x="4648200" y="1481138"/>
            <a:ext cx="4038600" cy="4525962"/>
          </a:xfrm>
        </p:spPr>
        <p:txBody>
          <a:bodyPr/>
          <a:lstStyle/>
          <a:p>
            <a:pPr eaLnBrk="1" hangingPunct="1">
              <a:lnSpc>
                <a:spcPct val="80000"/>
              </a:lnSpc>
            </a:pPr>
            <a:r>
              <a:rPr lang="hr-HR" sz="1800" smtClean="0"/>
              <a:t>Turizam na taj način utječe na transformaciju postojećeg stratifikacijskog sustava.</a:t>
            </a:r>
          </a:p>
          <a:p>
            <a:pPr eaLnBrk="1" hangingPunct="1">
              <a:lnSpc>
                <a:spcPct val="80000"/>
              </a:lnSpc>
            </a:pPr>
            <a:r>
              <a:rPr lang="hr-HR" sz="1800" smtClean="0"/>
              <a:t>čak i kada posljedice turizma nisu tako značajne, turizam stvara nove socijalne slojeve, posebno srednju klasu.</a:t>
            </a:r>
          </a:p>
          <a:p>
            <a:pPr eaLnBrk="1" hangingPunct="1">
              <a:lnSpc>
                <a:spcPct val="80000"/>
              </a:lnSpc>
            </a:pPr>
            <a:r>
              <a:rPr lang="hr-HR" sz="1800" smtClean="0"/>
              <a:t>Najopćenitiji utjecaj na stratifikaciju, turizam postiže povećanjem socijalnih razlika i širenjem raspona lokalnog stratifikacijskog sustava. </a:t>
            </a:r>
          </a:p>
          <a:p>
            <a:pPr lvl="1" eaLnBrk="1" hangingPunct="1">
              <a:lnSpc>
                <a:spcPct val="80000"/>
              </a:lnSpc>
            </a:pPr>
            <a:r>
              <a:rPr lang="hr-HR" sz="1600" smtClean="0"/>
              <a:t>Ta promjena odražava i povećanu podjelu rada (zbog turizma) i nejednaku distribuciju koristi koja je prati</a:t>
            </a:r>
            <a:endParaRPr lang="en-US" sz="1600" smtClean="0"/>
          </a:p>
        </p:txBody>
      </p:sp>
      <p:sp>
        <p:nvSpPr>
          <p:cNvPr id="183298"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7.</a:t>
            </a:r>
            <a:br>
              <a:rPr lang="hr-HR" sz="4000"/>
            </a:br>
            <a:r>
              <a:rPr lang="hr-HR" sz="4000"/>
              <a:t>utjecaj na stratifikaciju</a:t>
            </a:r>
            <a:endParaRPr lang="en-US" sz="400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sz="half" idx="1"/>
          </p:nvPr>
        </p:nvSpPr>
        <p:spPr>
          <a:xfrm>
            <a:off x="457200" y="1481138"/>
            <a:ext cx="4038600" cy="4525962"/>
          </a:xfrm>
        </p:spPr>
        <p:txBody>
          <a:bodyPr/>
          <a:lstStyle/>
          <a:p>
            <a:pPr eaLnBrk="1" hangingPunct="1">
              <a:lnSpc>
                <a:spcPct val="80000"/>
              </a:lnSpc>
            </a:pPr>
            <a:r>
              <a:rPr lang="hr-HR" sz="2000" smtClean="0"/>
              <a:t>Turizam nije posebno jak mehanizam socijalne mobilnosti</a:t>
            </a:r>
          </a:p>
          <a:p>
            <a:pPr eaLnBrk="1" hangingPunct="1">
              <a:lnSpc>
                <a:spcPct val="80000"/>
              </a:lnSpc>
            </a:pPr>
            <a:r>
              <a:rPr lang="hr-HR" sz="2000" smtClean="0"/>
              <a:t>Premda se neki pojedinci mogu dosta okoristiti njime, većina zaposlenih u turističkoj industriji ima ograničene šanse za napredovanje zbog zadane strukture zaposlenosti (zapošljavanja) – široke baze nekvalificiranih i polukvalificiranih radnika i uski sloj visokokvalificiranih (i bogatih).</a:t>
            </a:r>
            <a:endParaRPr lang="en-US" sz="2000" smtClean="0"/>
          </a:p>
        </p:txBody>
      </p:sp>
      <p:sp>
        <p:nvSpPr>
          <p:cNvPr id="83971" name="Rectangle 5"/>
          <p:cNvSpPr>
            <a:spLocks noGrp="1" noChangeArrowheads="1"/>
          </p:cNvSpPr>
          <p:nvPr>
            <p:ph sz="half" idx="2"/>
          </p:nvPr>
        </p:nvSpPr>
        <p:spPr>
          <a:xfrm>
            <a:off x="4648200" y="1481138"/>
            <a:ext cx="4038600" cy="4525962"/>
          </a:xfrm>
        </p:spPr>
        <p:txBody>
          <a:bodyPr/>
          <a:lstStyle/>
          <a:p>
            <a:pPr eaLnBrk="1" hangingPunct="1">
              <a:lnSpc>
                <a:spcPct val="80000"/>
              </a:lnSpc>
            </a:pPr>
            <a:r>
              <a:rPr lang="hr-HR" sz="2000" smtClean="0"/>
              <a:t>Dodatno, taj uski “viši” sloj obično zaposjedaju stranci, na račun domaćih radnika.</a:t>
            </a:r>
          </a:p>
          <a:p>
            <a:pPr eaLnBrk="1" hangingPunct="1">
              <a:lnSpc>
                <a:spcPct val="80000"/>
              </a:lnSpc>
            </a:pPr>
            <a:r>
              <a:rPr lang="hr-HR" sz="2000" smtClean="0"/>
              <a:t>Turizam međutim potiče nove ekonomske aktivnosti perifernih i sukladnih uslužnih djelatnosti stoga neizravno stvara nove šanse za ekonomsku mobilnost lokalnog stanovništva</a:t>
            </a:r>
            <a:endParaRPr lang="en-US" sz="2000" smtClean="0"/>
          </a:p>
        </p:txBody>
      </p:sp>
      <p:sp>
        <p:nvSpPr>
          <p:cNvPr id="185346"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8</a:t>
            </a:r>
            <a:br>
              <a:rPr lang="hr-HR" sz="4000"/>
            </a:br>
            <a:r>
              <a:rPr lang="hr-HR" sz="4000"/>
              <a:t>utjecaj na mobilnost</a:t>
            </a:r>
            <a:endParaRPr lang="en-US" sz="40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sz="half" idx="1"/>
          </p:nvPr>
        </p:nvSpPr>
        <p:spPr>
          <a:xfrm>
            <a:off x="457200" y="1481138"/>
            <a:ext cx="4038600" cy="4525962"/>
          </a:xfrm>
        </p:spPr>
        <p:txBody>
          <a:bodyPr/>
          <a:lstStyle/>
          <a:p>
            <a:pPr eaLnBrk="1" hangingPunct="1"/>
            <a:r>
              <a:rPr lang="hr-HR" sz="2400" smtClean="0"/>
              <a:t>Turizam potiče nove vrste političkih interesa i dovodi do</a:t>
            </a:r>
          </a:p>
          <a:p>
            <a:pPr lvl="1" eaLnBrk="1" hangingPunct="1"/>
            <a:r>
              <a:rPr lang="hr-HR" sz="2000" smtClean="0"/>
              <a:t>pluralizacije lokalnih struktura moći</a:t>
            </a:r>
          </a:p>
          <a:p>
            <a:pPr lvl="1" eaLnBrk="1" hangingPunct="1"/>
            <a:r>
              <a:rPr lang="hr-HR" sz="2000" smtClean="0"/>
              <a:t>novih centara moći</a:t>
            </a:r>
          </a:p>
          <a:p>
            <a:pPr lvl="1" eaLnBrk="1" hangingPunct="1"/>
            <a:r>
              <a:rPr lang="hr-HR" sz="2000" smtClean="0"/>
              <a:t>novih političkih dužnosti (mjesta)</a:t>
            </a:r>
          </a:p>
          <a:p>
            <a:pPr lvl="1" eaLnBrk="1" hangingPunct="1"/>
            <a:r>
              <a:rPr lang="hr-HR" sz="2000" smtClean="0"/>
              <a:t>novih vrsta rukovodilaca koji se nadmeću za tradicionalno rukovodstvo</a:t>
            </a:r>
            <a:endParaRPr lang="en-US" sz="2000" smtClean="0"/>
          </a:p>
        </p:txBody>
      </p:sp>
      <p:sp>
        <p:nvSpPr>
          <p:cNvPr id="84995" name="Rectangle 5"/>
          <p:cNvSpPr>
            <a:spLocks noGrp="1" noChangeArrowheads="1"/>
          </p:cNvSpPr>
          <p:nvPr>
            <p:ph sz="half" idx="2"/>
          </p:nvPr>
        </p:nvSpPr>
        <p:spPr>
          <a:xfrm>
            <a:off x="4648200" y="1481138"/>
            <a:ext cx="4038600" cy="4525962"/>
          </a:xfrm>
        </p:spPr>
        <p:txBody>
          <a:bodyPr/>
          <a:lstStyle/>
          <a:p>
            <a:pPr eaLnBrk="1" hangingPunct="1"/>
            <a:r>
              <a:rPr lang="hr-HR" sz="2400" smtClean="0"/>
              <a:t>Posljedica:</a:t>
            </a:r>
          </a:p>
          <a:p>
            <a:pPr lvl="1" eaLnBrk="1" hangingPunct="1"/>
            <a:r>
              <a:rPr lang="hr-HR" sz="2000" smtClean="0"/>
              <a:t>sve veći konflikti unutar zajednice oko posve novih – lokalnih tema</a:t>
            </a:r>
            <a:endParaRPr lang="en-US" sz="2000" smtClean="0"/>
          </a:p>
        </p:txBody>
      </p:sp>
      <p:sp>
        <p:nvSpPr>
          <p:cNvPr id="187394"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8a.</a:t>
            </a:r>
            <a:br>
              <a:rPr lang="hr-HR" sz="4000"/>
            </a:br>
            <a:r>
              <a:rPr lang="hr-HR" sz="4000"/>
              <a:t>utjecaj na politiku</a:t>
            </a:r>
            <a:endParaRPr lang="en-US" sz="4000"/>
          </a:p>
        </p:txBody>
      </p:sp>
      <p:pic>
        <p:nvPicPr>
          <p:cNvPr id="84997" name="Picture 6" descr="C:\Documents and Settings\korisnik\My Documents\My Pictures\i-ve-been-searching.jpg"/>
          <p:cNvPicPr>
            <a:picLocks noChangeAspect="1" noChangeArrowheads="1"/>
          </p:cNvPicPr>
          <p:nvPr/>
        </p:nvPicPr>
        <p:blipFill>
          <a:blip r:embed="rId3" cstate="print"/>
          <a:srcRect/>
          <a:stretch>
            <a:fillRect/>
          </a:stretch>
        </p:blipFill>
        <p:spPr bwMode="auto">
          <a:xfrm>
            <a:off x="6286500" y="3200400"/>
            <a:ext cx="2705100" cy="365760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sz="half" idx="1"/>
          </p:nvPr>
        </p:nvSpPr>
        <p:spPr>
          <a:xfrm>
            <a:off x="457200" y="1481138"/>
            <a:ext cx="4038600" cy="4525962"/>
          </a:xfrm>
        </p:spPr>
        <p:txBody>
          <a:bodyPr/>
          <a:lstStyle/>
          <a:p>
            <a:pPr eaLnBrk="1" hangingPunct="1"/>
            <a:r>
              <a:rPr lang="hr-HR" sz="2400" smtClean="0"/>
              <a:t>Često se tvrdi da turizam potiče razne vrste devijantnosti.</a:t>
            </a:r>
          </a:p>
          <a:p>
            <a:pPr lvl="1" eaLnBrk="1" hangingPunct="1"/>
            <a:r>
              <a:rPr lang="hr-HR" sz="2000" smtClean="0"/>
              <a:t>krađe</a:t>
            </a:r>
          </a:p>
          <a:p>
            <a:pPr lvl="1" eaLnBrk="1" hangingPunct="1"/>
            <a:r>
              <a:rPr lang="hr-HR" sz="2000" smtClean="0"/>
              <a:t>prosjačenje</a:t>
            </a:r>
          </a:p>
          <a:p>
            <a:pPr lvl="1" eaLnBrk="1" hangingPunct="1"/>
            <a:r>
              <a:rPr lang="hr-HR" sz="2000" smtClean="0"/>
              <a:t>prostitucija</a:t>
            </a:r>
          </a:p>
          <a:p>
            <a:pPr lvl="1" eaLnBrk="1" hangingPunct="1"/>
            <a:r>
              <a:rPr lang="hr-HR" sz="2000" smtClean="0"/>
              <a:t>prijevara</a:t>
            </a:r>
          </a:p>
          <a:p>
            <a:pPr lvl="1" eaLnBrk="1" hangingPunct="1">
              <a:buFont typeface="Wingdings" pitchFamily="2" charset="2"/>
              <a:buNone/>
            </a:pPr>
            <a:r>
              <a:rPr lang="hr-HR" sz="2000" smtClean="0"/>
              <a:t>Ali čini se da se s ulogom turizma u etiologiji tih aktivnosti često pretjerivalo (posebno u slučaju prostitucije).</a:t>
            </a:r>
            <a:endParaRPr lang="en-US" sz="2000" smtClean="0"/>
          </a:p>
        </p:txBody>
      </p:sp>
      <p:sp>
        <p:nvSpPr>
          <p:cNvPr id="189442"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9.</a:t>
            </a:r>
            <a:br>
              <a:rPr lang="hr-HR" sz="4000"/>
            </a:br>
            <a:r>
              <a:rPr lang="hr-HR" sz="4000"/>
              <a:t>utjecaj na devijantnost</a:t>
            </a:r>
            <a:endParaRPr lang="en-US" sz="4000"/>
          </a:p>
        </p:txBody>
      </p:sp>
      <p:pic>
        <p:nvPicPr>
          <p:cNvPr id="86020" name="Picture 6" descr="C:\Documents and Settings\korisnik\My Documents\My Pictures\medical_mavericks_lead.jpg"/>
          <p:cNvPicPr>
            <a:picLocks noGrp="1" noChangeAspect="1" noChangeArrowheads="1"/>
          </p:cNvPicPr>
          <p:nvPr>
            <p:ph sz="half" idx="2"/>
          </p:nvPr>
        </p:nvPicPr>
        <p:blipFill>
          <a:blip r:embed="rId3" cstate="print"/>
          <a:srcRect/>
          <a:stretch>
            <a:fillRect/>
          </a:stretch>
        </p:blipFill>
        <p:spPr>
          <a:xfrm>
            <a:off x="4500563" y="2847975"/>
            <a:ext cx="4662487" cy="4010025"/>
          </a:xfr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4"/>
          <p:cNvSpPr>
            <a:spLocks noGrp="1" noChangeArrowheads="1"/>
          </p:cNvSpPr>
          <p:nvPr>
            <p:ph sz="half" idx="1"/>
          </p:nvPr>
        </p:nvSpPr>
        <p:spPr>
          <a:xfrm>
            <a:off x="457200" y="1481138"/>
            <a:ext cx="4038600" cy="4525962"/>
          </a:xfrm>
        </p:spPr>
        <p:txBody>
          <a:bodyPr/>
          <a:lstStyle/>
          <a:p>
            <a:pPr eaLnBrk="1" hangingPunct="1">
              <a:lnSpc>
                <a:spcPct val="80000"/>
              </a:lnSpc>
            </a:pPr>
            <a:r>
              <a:rPr lang="hr-HR" sz="2400" smtClean="0"/>
              <a:t>Glavni učinak turizma na običaje i umjetnosti proizlazi iz ekonomske domene </a:t>
            </a:r>
          </a:p>
          <a:p>
            <a:pPr lvl="1" eaLnBrk="1" hangingPunct="1">
              <a:lnSpc>
                <a:spcPct val="80000"/>
              </a:lnSpc>
            </a:pPr>
            <a:r>
              <a:rPr lang="hr-HR" sz="2000" smtClean="0"/>
              <a:t>Običaji i umjetnosti se uvlače u ekonomiju</a:t>
            </a:r>
          </a:p>
          <a:p>
            <a:pPr lvl="1" eaLnBrk="1" hangingPunct="1">
              <a:lnSpc>
                <a:spcPct val="80000"/>
              </a:lnSpc>
            </a:pPr>
            <a:r>
              <a:rPr lang="hr-HR" sz="2000" smtClean="0"/>
              <a:t>“postvaruju se”</a:t>
            </a:r>
          </a:p>
          <a:p>
            <a:pPr eaLnBrk="1" hangingPunct="1">
              <a:lnSpc>
                <a:spcPct val="80000"/>
              </a:lnSpc>
            </a:pPr>
            <a:r>
              <a:rPr lang="hr-HR" sz="2400" smtClean="0"/>
              <a:t>kako bi postali izvor i podstrek turizmu</a:t>
            </a:r>
            <a:endParaRPr lang="en-US" sz="2400" smtClean="0"/>
          </a:p>
        </p:txBody>
      </p:sp>
      <p:sp>
        <p:nvSpPr>
          <p:cNvPr id="87043" name="Rectangle 5"/>
          <p:cNvSpPr>
            <a:spLocks noGrp="1" noChangeArrowheads="1"/>
          </p:cNvSpPr>
          <p:nvPr>
            <p:ph sz="half" idx="2"/>
          </p:nvPr>
        </p:nvSpPr>
        <p:spPr>
          <a:xfrm>
            <a:off x="4648200" y="1481138"/>
            <a:ext cx="4038600" cy="4525962"/>
          </a:xfrm>
        </p:spPr>
        <p:txBody>
          <a:bodyPr/>
          <a:lstStyle/>
          <a:p>
            <a:pPr eaLnBrk="1" hangingPunct="1">
              <a:lnSpc>
                <a:spcPct val="80000"/>
              </a:lnSpc>
            </a:pPr>
            <a:r>
              <a:rPr lang="hr-HR" sz="2400" smtClean="0"/>
              <a:t>Premda postoji konsenzus da se to zbiva, pitanje transformacije ili “iskorjenjivanja” (običaja i umjetnosti) predmet je rasprave. </a:t>
            </a:r>
          </a:p>
          <a:p>
            <a:pPr eaLnBrk="1" hangingPunct="1">
              <a:lnSpc>
                <a:spcPct val="80000"/>
              </a:lnSpc>
            </a:pPr>
            <a:r>
              <a:rPr lang="hr-HR" sz="2400" smtClean="0"/>
              <a:t>Postvarenje po sebi ne mora nužno mijenjati običaje i umjetnosti – štoviše, ono ih može konzervirati u interesu turizma.</a:t>
            </a:r>
            <a:endParaRPr lang="en-US" sz="2400" smtClean="0"/>
          </a:p>
        </p:txBody>
      </p:sp>
      <p:sp>
        <p:nvSpPr>
          <p:cNvPr id="191490"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10.</a:t>
            </a:r>
            <a:br>
              <a:rPr lang="hr-HR" sz="4000"/>
            </a:br>
            <a:r>
              <a:rPr lang="hr-HR" sz="4000"/>
              <a:t>Učinak na običaje i umjetnost</a:t>
            </a:r>
            <a:endParaRPr lang="en-US" sz="400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sz="half" idx="1"/>
          </p:nvPr>
        </p:nvSpPr>
        <p:spPr>
          <a:xfrm>
            <a:off x="457200" y="1481138"/>
            <a:ext cx="4038600" cy="4525962"/>
          </a:xfrm>
        </p:spPr>
        <p:txBody>
          <a:bodyPr/>
          <a:lstStyle/>
          <a:p>
            <a:pPr eaLnBrk="1" hangingPunct="1">
              <a:lnSpc>
                <a:spcPct val="80000"/>
              </a:lnSpc>
            </a:pPr>
            <a:r>
              <a:rPr lang="hr-HR" sz="2000" b="1" smtClean="0"/>
              <a:t>U većini slučajeva, običaji i umjetnosti su se promijenili kako bi se obratili novoj “izvanjskoj” publici koja ne dijeli isti kulturni milieux, jezik, ili vrijednosti “interne” lokalne publike. </a:t>
            </a:r>
          </a:p>
          <a:p>
            <a:pPr eaLnBrk="1" hangingPunct="1">
              <a:lnSpc>
                <a:spcPct val="80000"/>
              </a:lnSpc>
            </a:pPr>
            <a:r>
              <a:rPr lang="hr-HR" sz="2000" b="1" smtClean="0"/>
              <a:t>Plesovi i rituali se skraćuju, a pučki običaji ili umjetnosti  se </a:t>
            </a:r>
          </a:p>
          <a:p>
            <a:pPr lvl="1" eaLnBrk="1" hangingPunct="1">
              <a:lnSpc>
                <a:spcPct val="80000"/>
              </a:lnSpc>
            </a:pPr>
            <a:r>
              <a:rPr lang="hr-HR" sz="1800" b="1" smtClean="0"/>
              <a:t>mijenjaju, </a:t>
            </a:r>
          </a:p>
          <a:p>
            <a:pPr lvl="1" eaLnBrk="1" hangingPunct="1">
              <a:lnSpc>
                <a:spcPct val="80000"/>
              </a:lnSpc>
            </a:pPr>
            <a:r>
              <a:rPr lang="hr-HR" sz="1800" b="1" smtClean="0"/>
              <a:t>fingiraju (glume), </a:t>
            </a:r>
          </a:p>
          <a:p>
            <a:pPr lvl="1" eaLnBrk="1" hangingPunct="1">
              <a:lnSpc>
                <a:spcPct val="80000"/>
              </a:lnSpc>
            </a:pPr>
            <a:r>
              <a:rPr lang="hr-HR" sz="1800" b="1" smtClean="0"/>
              <a:t>a s vremena na vrijeme i izmišljaju za dobrobit turizma. (Boorstin 1964)</a:t>
            </a:r>
            <a:endParaRPr lang="en-US" sz="1800" b="1" smtClean="0"/>
          </a:p>
        </p:txBody>
      </p:sp>
      <p:sp>
        <p:nvSpPr>
          <p:cNvPr id="88067" name="Rectangle 5"/>
          <p:cNvSpPr>
            <a:spLocks noGrp="1" noChangeArrowheads="1"/>
          </p:cNvSpPr>
          <p:nvPr>
            <p:ph sz="half" idx="2"/>
          </p:nvPr>
        </p:nvSpPr>
        <p:spPr>
          <a:xfrm>
            <a:off x="4648200" y="1481138"/>
            <a:ext cx="4038600" cy="4525962"/>
          </a:xfrm>
        </p:spPr>
        <p:txBody>
          <a:bodyPr/>
          <a:lstStyle/>
          <a:p>
            <a:pPr eaLnBrk="1" hangingPunct="1">
              <a:lnSpc>
                <a:spcPct val="80000"/>
              </a:lnSpc>
            </a:pPr>
            <a:r>
              <a:rPr lang="hr-HR" sz="1800" b="1" smtClean="0"/>
              <a:t>Turizam se često prikazuje kao</a:t>
            </a:r>
          </a:p>
          <a:p>
            <a:pPr lvl="1" eaLnBrk="1" hangingPunct="1">
              <a:lnSpc>
                <a:spcPct val="80000"/>
              </a:lnSpc>
            </a:pPr>
            <a:r>
              <a:rPr lang="hr-HR" sz="1600" b="1" smtClean="0"/>
              <a:t>glavni iskorijenitelj običaja i umjetnosti, i </a:t>
            </a:r>
          </a:p>
          <a:p>
            <a:pPr lvl="1" eaLnBrk="1" hangingPunct="1">
              <a:lnSpc>
                <a:spcPct val="80000"/>
              </a:lnSpc>
            </a:pPr>
            <a:r>
              <a:rPr lang="hr-HR" sz="1600" b="1" smtClean="0"/>
              <a:t>uzročnik pojave “pseudo-folk-kulture)</a:t>
            </a:r>
          </a:p>
          <a:p>
            <a:pPr lvl="1" eaLnBrk="1" hangingPunct="1">
              <a:lnSpc>
                <a:spcPct val="80000"/>
              </a:lnSpc>
            </a:pPr>
            <a:r>
              <a:rPr lang="hr-HR" sz="1600" b="1" smtClean="0"/>
              <a:t>koji masovno proizvodi jeftine kič suvenire, i </a:t>
            </a:r>
          </a:p>
          <a:p>
            <a:pPr lvl="1" eaLnBrk="1" hangingPunct="1">
              <a:lnSpc>
                <a:spcPct val="80000"/>
              </a:lnSpc>
            </a:pPr>
            <a:r>
              <a:rPr lang="hr-HR" sz="1600" b="1" smtClean="0"/>
              <a:t>“fake” “aerodromsku umjetnost” kreiranu prema turističkim očekivanjima.</a:t>
            </a:r>
          </a:p>
          <a:p>
            <a:pPr eaLnBrk="1" hangingPunct="1">
              <a:lnSpc>
                <a:spcPct val="80000"/>
              </a:lnSpc>
            </a:pPr>
            <a:r>
              <a:rPr lang="hr-HR" sz="1800" b="1" smtClean="0"/>
              <a:t>Premda je to često istina, turizam je stvorio i drukčiji razvoj koji su kritičari zanemarili</a:t>
            </a:r>
          </a:p>
          <a:p>
            <a:pPr lvl="1" eaLnBrk="1" hangingPunct="1">
              <a:lnSpc>
                <a:spcPct val="80000"/>
              </a:lnSpc>
            </a:pPr>
            <a:r>
              <a:rPr lang="hr-HR" sz="1600" b="1" smtClean="0"/>
              <a:t>instance preživljavanja inače mrtve folklorne umjetnosti</a:t>
            </a:r>
          </a:p>
          <a:p>
            <a:pPr lvl="1" eaLnBrk="1" hangingPunct="1">
              <a:lnSpc>
                <a:spcPct val="80000"/>
              </a:lnSpc>
            </a:pPr>
            <a:r>
              <a:rPr lang="hr-HR" sz="1600" b="1" smtClean="0"/>
              <a:t>stimulaciju i razvoj novih umjetnosti i stilova s često vrlo jakim umjetničkim zaslugama</a:t>
            </a:r>
            <a:endParaRPr lang="en-US" sz="1600" b="1" smtClean="0"/>
          </a:p>
        </p:txBody>
      </p:sp>
      <p:sp>
        <p:nvSpPr>
          <p:cNvPr id="193538"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10.</a:t>
            </a:r>
            <a:br>
              <a:rPr lang="hr-HR" sz="4000"/>
            </a:br>
            <a:r>
              <a:rPr lang="hr-HR" sz="4000"/>
              <a:t>učinak na običaje i umjetnosti</a:t>
            </a:r>
            <a:endParaRPr lang="en-US" sz="400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sz="2400"/>
              <a:t>Umjesto da transformacije običaja i umjetnosti pod utjecajem turizma smatramo “aberacijama”, korisnije je pristupiti tim promjenama neutralnije. </a:t>
            </a:r>
          </a:p>
          <a:p>
            <a:pPr marL="365760" indent="-256032" eaLnBrk="1" fontAlgn="auto" hangingPunct="1">
              <a:lnSpc>
                <a:spcPct val="90000"/>
              </a:lnSpc>
              <a:spcAft>
                <a:spcPts val="0"/>
              </a:spcAft>
              <a:buFont typeface="Wingdings 3"/>
              <a:buChar char=""/>
              <a:defRPr/>
            </a:pPr>
            <a:r>
              <a:rPr lang="hr-HR" sz="2400"/>
              <a:t>Takav pristup omogućuje da razne “tranzicijske umjetnosti” stvorene za turističko tržište promatramo kao autentične nove kreacije.</a:t>
            </a:r>
            <a:endParaRPr lang="en-US" sz="2400"/>
          </a:p>
        </p:txBody>
      </p:sp>
      <p:sp>
        <p:nvSpPr>
          <p:cNvPr id="195586" name="Rectangle 2"/>
          <p:cNvSpPr>
            <a:spLocks noGrp="1" noChangeArrowheads="1"/>
          </p:cNvSpPr>
          <p:nvPr>
            <p:ph type="title"/>
          </p:nvPr>
        </p:nvSpPr>
        <p:spPr/>
        <p:txBody>
          <a:bodyPr>
            <a:normAutofit fontScale="90000"/>
          </a:bodyPr>
          <a:lstStyle/>
          <a:p>
            <a:pPr eaLnBrk="1" fontAlgn="auto" hangingPunct="1">
              <a:spcAft>
                <a:spcPts val="0"/>
              </a:spcAft>
              <a:defRPr/>
            </a:pPr>
            <a:r>
              <a:rPr lang="hr-HR" sz="4000"/>
              <a:t>10</a:t>
            </a:r>
            <a:br>
              <a:rPr lang="hr-HR" sz="4000"/>
            </a:br>
            <a:r>
              <a:rPr lang="hr-HR" sz="4000"/>
              <a:t>Učinak na običaje i umjetnosti</a:t>
            </a:r>
            <a:endParaRPr lang="en-US" sz="4000"/>
          </a:p>
        </p:txBody>
      </p:sp>
      <p:pic>
        <p:nvPicPr>
          <p:cNvPr id="89092" name="Picture 6" descr="C:\Documents and Settings\korisnik\My Documents\My Pictures\Gallery-8-February-2009-M-010.jpg"/>
          <p:cNvPicPr>
            <a:picLocks noGrp="1" noChangeAspect="1" noChangeArrowheads="1"/>
          </p:cNvPicPr>
          <p:nvPr>
            <p:ph sz="half" idx="2"/>
          </p:nvPr>
        </p:nvPicPr>
        <p:blipFill>
          <a:blip r:embed="rId3" cstate="print"/>
          <a:srcRect/>
          <a:stretch>
            <a:fillRect/>
          </a:stretch>
        </p:blipFill>
        <p:spPr>
          <a:xfrm>
            <a:off x="4413250" y="3143250"/>
            <a:ext cx="4730750" cy="3714750"/>
          </a:xfr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lnSpc>
                <a:spcPct val="90000"/>
              </a:lnSpc>
              <a:spcAft>
                <a:spcPts val="0"/>
              </a:spcAft>
              <a:buFont typeface="Wingdings 3"/>
              <a:buChar char=""/>
              <a:defRPr/>
            </a:pPr>
            <a:r>
              <a:rPr lang="hr-HR" sz="2000"/>
              <a:t>Glavnina sociologije tek je odnedavno otkrila turizam kao polje sistematskog ispitivanja</a:t>
            </a:r>
          </a:p>
          <a:p>
            <a:pPr marL="365760" indent="-256032" eaLnBrk="1" fontAlgn="auto" hangingPunct="1">
              <a:lnSpc>
                <a:spcPct val="90000"/>
              </a:lnSpc>
              <a:spcAft>
                <a:spcPts val="0"/>
              </a:spcAft>
              <a:buFont typeface="Wingdings 3"/>
              <a:buChar char=""/>
              <a:defRPr/>
            </a:pPr>
            <a:r>
              <a:rPr lang="hr-HR" sz="2000"/>
              <a:t>mnogi sociolozi se prema toj disciplini odnose s prijezirom i podozrenjem</a:t>
            </a:r>
          </a:p>
          <a:p>
            <a:pPr marL="365760" indent="-256032" eaLnBrk="1" fontAlgn="auto" hangingPunct="1">
              <a:lnSpc>
                <a:spcPct val="90000"/>
              </a:lnSpc>
              <a:spcAft>
                <a:spcPts val="0"/>
              </a:spcAft>
              <a:buFont typeface="Wingdings 3"/>
              <a:buChar char=""/>
              <a:defRPr/>
            </a:pPr>
            <a:r>
              <a:rPr lang="hr-HR" sz="2000"/>
              <a:t>To dijelom treba zahvaliti običnom stavu prema turizmu koji kaže da je turizam frivolna, prizemna aktivnost, koja ne zaslužuje ozbiljno istraživanje</a:t>
            </a:r>
          </a:p>
          <a:p>
            <a:pPr marL="365760" indent="-256032" eaLnBrk="1" fontAlgn="auto" hangingPunct="1">
              <a:lnSpc>
                <a:spcPct val="90000"/>
              </a:lnSpc>
              <a:spcAft>
                <a:spcPts val="0"/>
              </a:spcAft>
              <a:buFont typeface="Wingdings 3"/>
              <a:buChar char=""/>
              <a:defRPr/>
            </a:pPr>
            <a:r>
              <a:rPr lang="hr-HR" sz="2000"/>
              <a:t>a dijelom i tome da nije integrirana u maticu sociologije. </a:t>
            </a:r>
            <a:endParaRPr lang="en-US" sz="2000"/>
          </a:p>
        </p:txBody>
      </p:sp>
      <p:sp>
        <p:nvSpPr>
          <p:cNvPr id="197637"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80000"/>
              </a:lnSpc>
              <a:spcAft>
                <a:spcPts val="0"/>
              </a:spcAft>
              <a:buFont typeface="Wingdings 3"/>
              <a:buChar char=""/>
              <a:defRPr/>
            </a:pPr>
            <a:r>
              <a:rPr lang="hr-HR" sz="2400"/>
              <a:t>Premda postoje brojni konceptualni i teorijski pristupi složenih i raznolikih fenomena,</a:t>
            </a:r>
          </a:p>
          <a:p>
            <a:pPr marL="621792" lvl="1" eaLnBrk="1" fontAlgn="auto" hangingPunct="1">
              <a:lnSpc>
                <a:spcPct val="80000"/>
              </a:lnSpc>
              <a:spcBef>
                <a:spcPts val="324"/>
              </a:spcBef>
              <a:spcAft>
                <a:spcPts val="0"/>
              </a:spcAft>
              <a:buFont typeface="Verdana"/>
              <a:buChar char="◦"/>
              <a:defRPr/>
            </a:pPr>
            <a:r>
              <a:rPr lang="hr-HR" sz="2000" b="1"/>
              <a:t>nijedna teorija nije izdržala rigorozno empirijsko testiranje</a:t>
            </a:r>
          </a:p>
          <a:p>
            <a:pPr marL="365760" indent="-256032" eaLnBrk="1" fontAlgn="auto" hangingPunct="1">
              <a:lnSpc>
                <a:spcPct val="80000"/>
              </a:lnSpc>
              <a:spcAft>
                <a:spcPts val="0"/>
              </a:spcAft>
              <a:buFont typeface="Wingdings 3"/>
              <a:buChar char=""/>
              <a:defRPr/>
            </a:pPr>
            <a:r>
              <a:rPr lang="hr-HR" sz="2400"/>
              <a:t>Premda postoje brojna terenska istraživanja, mnogima nedostaje teorijska orijentacija i stoga malo pridonose teorijskoj izgradnji. </a:t>
            </a:r>
            <a:endParaRPr lang="en-US" sz="2400"/>
          </a:p>
        </p:txBody>
      </p:sp>
      <p:sp>
        <p:nvSpPr>
          <p:cNvPr id="197634" name="Rectangle 2"/>
          <p:cNvSpPr>
            <a:spLocks noGrp="1" noChangeArrowheads="1"/>
          </p:cNvSpPr>
          <p:nvPr>
            <p:ph type="title"/>
          </p:nvPr>
        </p:nvSpPr>
        <p:spPr/>
        <p:txBody>
          <a:bodyPr/>
          <a:lstStyle/>
          <a:p>
            <a:pPr eaLnBrk="1" fontAlgn="auto" hangingPunct="1">
              <a:spcAft>
                <a:spcPts val="0"/>
              </a:spcAft>
              <a:defRPr/>
            </a:pPr>
            <a:r>
              <a:rPr lang="hr-HR"/>
              <a:t>Zaključak</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sz="half" idx="1"/>
          </p:nvPr>
        </p:nvSpPr>
        <p:spPr>
          <a:xfrm>
            <a:off x="457200" y="1481138"/>
            <a:ext cx="4038600" cy="4525962"/>
          </a:xfrm>
        </p:spPr>
        <p:txBody>
          <a:bodyPr/>
          <a:lstStyle/>
          <a:p>
            <a:pPr>
              <a:lnSpc>
                <a:spcPct val="80000"/>
              </a:lnSpc>
              <a:buFont typeface="Wingdings" pitchFamily="2" charset="2"/>
              <a:buNone/>
            </a:pPr>
            <a:r>
              <a:rPr lang="hr-HR" sz="2400" i="1" dirty="0" smtClean="0"/>
              <a:t>3. Turizam kao moderna dokoličarska aktivnost</a:t>
            </a:r>
          </a:p>
          <a:p>
            <a:pPr>
              <a:lnSpc>
                <a:spcPct val="80000"/>
              </a:lnSpc>
            </a:pPr>
            <a:r>
              <a:rPr lang="hr-HR" sz="2400" dirty="0" smtClean="0"/>
              <a:t>Turizam se smatra vrstom dokolice</a:t>
            </a:r>
          </a:p>
          <a:p>
            <a:pPr>
              <a:lnSpc>
                <a:spcPct val="80000"/>
              </a:lnSpc>
            </a:pPr>
            <a:r>
              <a:rPr lang="hr-HR" sz="2400" dirty="0" smtClean="0"/>
              <a:t>turist je osoba koja dokoličari </a:t>
            </a:r>
            <a:r>
              <a:rPr lang="hr-HR" sz="2400" i="1" dirty="0" smtClean="0"/>
              <a:t>i ujedno putuje </a:t>
            </a:r>
            <a:r>
              <a:rPr lang="hr-HR" sz="2400" dirty="0" smtClean="0"/>
              <a:t>(D. </a:t>
            </a:r>
            <a:r>
              <a:rPr lang="hr-HR" sz="2400" dirty="0" err="1" smtClean="0"/>
              <a:t>Nash</a:t>
            </a:r>
            <a:r>
              <a:rPr lang="hr-HR" sz="2400" dirty="0" smtClean="0"/>
              <a:t>)</a:t>
            </a:r>
          </a:p>
          <a:p>
            <a:pPr>
              <a:lnSpc>
                <a:spcPct val="80000"/>
              </a:lnSpc>
            </a:pPr>
            <a:endParaRPr lang="hr-HR" sz="2400" dirty="0" smtClean="0"/>
          </a:p>
          <a:p>
            <a:pPr>
              <a:lnSpc>
                <a:spcPct val="80000"/>
              </a:lnSpc>
            </a:pPr>
            <a:r>
              <a:rPr lang="hr-HR" sz="2400" dirty="0" smtClean="0"/>
              <a:t>Prema takvom </a:t>
            </a:r>
            <a:r>
              <a:rPr lang="hr-HR" sz="2400" dirty="0" err="1" smtClean="0"/>
              <a:t>funkcionalističkom</a:t>
            </a:r>
            <a:r>
              <a:rPr lang="hr-HR" sz="2400" dirty="0" smtClean="0"/>
              <a:t> stavu, dokolica, </a:t>
            </a:r>
            <a:r>
              <a:rPr lang="hr-HR" sz="2400" dirty="0" err="1" smtClean="0"/>
              <a:t>tj</a:t>
            </a:r>
            <a:r>
              <a:rPr lang="hr-HR" sz="2400" dirty="0" smtClean="0"/>
              <a:t>. turizam, </a:t>
            </a:r>
            <a:r>
              <a:rPr lang="hr-HR" sz="2400" dirty="0" err="1" smtClean="0"/>
              <a:t>povezije</a:t>
            </a:r>
            <a:r>
              <a:rPr lang="hr-HR" sz="2400" dirty="0" smtClean="0"/>
              <a:t> se s “rekreacijom”.</a:t>
            </a:r>
            <a:endParaRPr lang="en-US" sz="2400" dirty="0" smtClean="0"/>
          </a:p>
        </p:txBody>
      </p:sp>
      <p:sp>
        <p:nvSpPr>
          <p:cNvPr id="23555" name="Rectangle 5"/>
          <p:cNvSpPr>
            <a:spLocks noGrp="1" noChangeArrowheads="1"/>
          </p:cNvSpPr>
          <p:nvPr>
            <p:ph sz="half" idx="2"/>
          </p:nvPr>
        </p:nvSpPr>
        <p:spPr>
          <a:xfrm>
            <a:off x="4648200" y="1481138"/>
            <a:ext cx="4038600" cy="4525962"/>
          </a:xfrm>
        </p:spPr>
        <p:txBody>
          <a:bodyPr/>
          <a:lstStyle/>
          <a:p>
            <a:pPr>
              <a:lnSpc>
                <a:spcPct val="80000"/>
              </a:lnSpc>
            </a:pPr>
            <a:r>
              <a:rPr lang="hr-HR" sz="2400" smtClean="0"/>
              <a:t>Dokolica je po tim teoretičarima aktivnost oslobođena dužnosti, ali ti teoretičari obično ne ispituju dublje kulturno značenje dokoličarske aktivnosti.</a:t>
            </a:r>
          </a:p>
          <a:p>
            <a:pPr>
              <a:lnSpc>
                <a:spcPct val="80000"/>
              </a:lnSpc>
            </a:pPr>
            <a:r>
              <a:rPr lang="hr-HR" sz="2400" smtClean="0"/>
              <a:t>Taj pristup bio je temelj brojnih makrosocioloških istraživanja i istraživanja institucija modernog turizma</a:t>
            </a:r>
            <a:endParaRPr lang="en-US" sz="2400" smtClean="0"/>
          </a:p>
        </p:txBody>
      </p:sp>
      <p:sp>
        <p:nvSpPr>
          <p:cNvPr id="22530" name="Rectangle 2"/>
          <p:cNvSpPr>
            <a:spLocks noGrp="1" noChangeArrowheads="1"/>
          </p:cNvSpPr>
          <p:nvPr>
            <p:ph type="title"/>
          </p:nvPr>
        </p:nvSpPr>
        <p:spPr>
          <a:solidFill>
            <a:srgbClr val="FFFF00"/>
          </a:solidFill>
        </p:spPr>
        <p:txBody>
          <a:bodyPr>
            <a:normAutofit fontScale="90000"/>
          </a:bodyPr>
          <a:lstStyle/>
          <a:p>
            <a:pPr fontAlgn="auto">
              <a:spcAft>
                <a:spcPts val="0"/>
              </a:spcAft>
              <a:defRPr/>
            </a:pPr>
            <a:r>
              <a:rPr lang="hr-HR" sz="4000" dirty="0"/>
              <a:t>Sociološka definicija turista</a:t>
            </a:r>
            <a:br>
              <a:rPr lang="hr-HR" sz="4000" dirty="0"/>
            </a:br>
            <a:r>
              <a:rPr lang="hr-HR" sz="4000" dirty="0"/>
              <a:t>(Osam različitih pristupa)</a:t>
            </a:r>
            <a:endParaRPr lang="en-US" sz="4000"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idx="1"/>
          </p:nvPr>
        </p:nvSpPr>
        <p:spPr/>
        <p:txBody>
          <a:bodyPr/>
          <a:lstStyle/>
          <a:p>
            <a:pPr eaLnBrk="1" hangingPunct="1"/>
            <a:endParaRPr lang="sr-Latn-CS" smtClean="0"/>
          </a:p>
        </p:txBody>
      </p:sp>
      <p:sp>
        <p:nvSpPr>
          <p:cNvPr id="256002" name="Rectangle 2"/>
          <p:cNvSpPr>
            <a:spLocks noGrp="1" noChangeArrowheads="1"/>
          </p:cNvSpPr>
          <p:nvPr>
            <p:ph type="title"/>
          </p:nvPr>
        </p:nvSpPr>
        <p:spPr/>
        <p:txBody>
          <a:bodyPr/>
          <a:lstStyle/>
          <a:p>
            <a:pPr eaLnBrk="1" fontAlgn="auto" hangingPunct="1">
              <a:spcAft>
                <a:spcPts val="0"/>
              </a:spcAft>
              <a:defRPr/>
            </a:pPr>
            <a:endParaRPr lang="sr-Latn-C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p:txBody>
          <a:bodyPr/>
          <a:lstStyle/>
          <a:p>
            <a:pPr eaLnBrk="1" hangingPunct="1"/>
            <a:endParaRPr lang="sr-Latn-CS" smtClean="0"/>
          </a:p>
        </p:txBody>
      </p:sp>
      <p:sp>
        <p:nvSpPr>
          <p:cNvPr id="257026" name="Rectangle 2"/>
          <p:cNvSpPr>
            <a:spLocks noGrp="1" noChangeArrowheads="1"/>
          </p:cNvSpPr>
          <p:nvPr>
            <p:ph type="title"/>
          </p:nvPr>
        </p:nvSpPr>
        <p:spPr/>
        <p:txBody>
          <a:bodyPr/>
          <a:lstStyle/>
          <a:p>
            <a:pPr eaLnBrk="1" fontAlgn="auto" hangingPunct="1">
              <a:spcAft>
                <a:spcPts val="0"/>
              </a:spcAft>
              <a:defRPr/>
            </a:pPr>
            <a:endParaRPr lang="sr-Latn-C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p:txBody>
          <a:bodyPr/>
          <a:lstStyle/>
          <a:p>
            <a:pPr eaLnBrk="1" hangingPunct="1"/>
            <a:endParaRPr lang="sr-Latn-CS" smtClean="0"/>
          </a:p>
        </p:txBody>
      </p:sp>
      <p:sp>
        <p:nvSpPr>
          <p:cNvPr id="259074" name="Rectangle 2"/>
          <p:cNvSpPr>
            <a:spLocks noGrp="1" noChangeArrowheads="1"/>
          </p:cNvSpPr>
          <p:nvPr>
            <p:ph type="title"/>
          </p:nvPr>
        </p:nvSpPr>
        <p:spPr/>
        <p:txBody>
          <a:bodyPr/>
          <a:lstStyle/>
          <a:p>
            <a:pPr eaLnBrk="1" fontAlgn="auto" hangingPunct="1">
              <a:spcAft>
                <a:spcPts val="0"/>
              </a:spcAft>
              <a:defRPr/>
            </a:pPr>
            <a:endParaRPr lang="sr-Latn-CS"/>
          </a:p>
        </p:txBody>
      </p:sp>
      <p:pic>
        <p:nvPicPr>
          <p:cNvPr id="94212" name="Picture 4"/>
          <p:cNvPicPr>
            <a:picLocks noChangeAspect="1" noChangeArrowheads="1"/>
          </p:cNvPicPr>
          <p:nvPr/>
        </p:nvPicPr>
        <p:blipFill>
          <a:blip r:embed="rId2" cstate="print"/>
          <a:srcRect/>
          <a:stretch>
            <a:fillRect/>
          </a:stretch>
        </p:blipFill>
        <p:spPr bwMode="auto">
          <a:xfrm>
            <a:off x="179388" y="-285750"/>
            <a:ext cx="8713787" cy="714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p:cNvPicPr>
            <a:picLocks noChangeAspect="1" noChangeArrowheads="1"/>
          </p:cNvPicPr>
          <p:nvPr/>
        </p:nvPicPr>
        <p:blipFill>
          <a:blip r:embed="rId2" cstate="print"/>
          <a:srcRect/>
          <a:stretch>
            <a:fillRect/>
          </a:stretch>
        </p:blipFill>
        <p:spPr bwMode="auto">
          <a:xfrm>
            <a:off x="-285784" y="1214422"/>
            <a:ext cx="9644130" cy="5886466"/>
          </a:xfrm>
          <a:prstGeom prst="rect">
            <a:avLst/>
          </a:prstGeom>
          <a:noFill/>
          <a:ln w="9525">
            <a:noFill/>
            <a:miter lim="800000"/>
            <a:headEnd/>
            <a:tailEnd/>
          </a:ln>
        </p:spPr>
      </p:pic>
      <p:sp>
        <p:nvSpPr>
          <p:cNvPr id="3" name="Title 2"/>
          <p:cNvSpPr>
            <a:spLocks noGrp="1"/>
          </p:cNvSpPr>
          <p:nvPr>
            <p:ph type="ctrTitle"/>
          </p:nvPr>
        </p:nvSpPr>
        <p:spPr>
          <a:xfrm>
            <a:off x="642910" y="285728"/>
            <a:ext cx="7772400" cy="1000108"/>
          </a:xfrm>
          <a:solidFill>
            <a:srgbClr val="FFFF00"/>
          </a:solidFill>
        </p:spPr>
        <p:txBody>
          <a:bodyPr>
            <a:normAutofit fontScale="90000"/>
          </a:bodyPr>
          <a:lstStyle/>
          <a:p>
            <a:r>
              <a:rPr lang="hr-HR" dirty="0" smtClean="0"/>
              <a:t>Perspektive odnosa među turistima</a:t>
            </a:r>
            <a:endParaRPr lang="hr-HR"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4"/>
          <p:cNvPicPr>
            <a:picLocks noChangeAspect="1" noChangeArrowheads="1"/>
          </p:cNvPicPr>
          <p:nvPr/>
        </p:nvPicPr>
        <p:blipFill>
          <a:blip r:embed="rId2" cstate="print"/>
          <a:srcRect/>
          <a:stretch>
            <a:fillRect/>
          </a:stretch>
        </p:blipFill>
        <p:spPr bwMode="auto">
          <a:xfrm>
            <a:off x="395288" y="0"/>
            <a:ext cx="84248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
          <p:cNvPicPr>
            <a:picLocks noChangeAspect="1" noChangeArrowheads="1"/>
          </p:cNvPicPr>
          <p:nvPr/>
        </p:nvPicPr>
        <p:blipFill>
          <a:blip r:embed="rId2" cstate="print"/>
          <a:srcRect/>
          <a:stretch>
            <a:fillRect/>
          </a:stretch>
        </p:blipFill>
        <p:spPr bwMode="auto">
          <a:xfrm>
            <a:off x="684213" y="333375"/>
            <a:ext cx="7991475" cy="6191250"/>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p:cNvPicPr>
            <a:picLocks noChangeAspect="1" noChangeArrowheads="1"/>
          </p:cNvPicPr>
          <p:nvPr/>
        </p:nvPicPr>
        <p:blipFill>
          <a:blip r:embed="rId2" cstate="print">
            <a:lum contrast="20000"/>
          </a:blip>
          <a:srcRect/>
          <a:stretch>
            <a:fillRect/>
          </a:stretch>
        </p:blipFill>
        <p:spPr bwMode="auto">
          <a:xfrm>
            <a:off x="214282" y="1428736"/>
            <a:ext cx="8929718" cy="5240352"/>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Vrste turističkog doživljaja</a:t>
            </a:r>
            <a:endParaRPr lang="hr-HR" dirty="0"/>
          </a:p>
        </p:txBody>
      </p:sp>
      <p:sp>
        <p:nvSpPr>
          <p:cNvPr id="3" name="Content Placeholder 2"/>
          <p:cNvSpPr>
            <a:spLocks noGrp="1"/>
          </p:cNvSpPr>
          <p:nvPr>
            <p:ph sz="half" idx="1"/>
          </p:nvPr>
        </p:nvSpPr>
        <p:spPr/>
        <p:txBody>
          <a:bodyPr/>
          <a:lstStyle/>
          <a:p>
            <a:r>
              <a:rPr lang="hr-HR" dirty="0" err="1" smtClean="0"/>
              <a:t>Cohen</a:t>
            </a:r>
            <a:endParaRPr lang="hr-HR" dirty="0" smtClean="0"/>
          </a:p>
          <a:p>
            <a:pPr lvl="1"/>
            <a:r>
              <a:rPr lang="hr-HR" dirty="0" smtClean="0"/>
              <a:t>Rekreacijski doživljaji</a:t>
            </a:r>
          </a:p>
          <a:p>
            <a:pPr lvl="1"/>
            <a:r>
              <a:rPr lang="hr-HR" dirty="0" err="1" smtClean="0"/>
              <a:t>Eskapistični</a:t>
            </a:r>
            <a:endParaRPr lang="hr-HR" dirty="0" smtClean="0"/>
          </a:p>
          <a:p>
            <a:pPr lvl="1"/>
            <a:r>
              <a:rPr lang="hr-HR" dirty="0" smtClean="0"/>
              <a:t>Iskustveni</a:t>
            </a:r>
          </a:p>
          <a:p>
            <a:pPr lvl="1"/>
            <a:r>
              <a:rPr lang="hr-HR" dirty="0" smtClean="0"/>
              <a:t>Egzistencijalni</a:t>
            </a:r>
            <a:endParaRPr lang="hr-HR" dirty="0"/>
          </a:p>
        </p:txBody>
      </p:sp>
      <p:sp>
        <p:nvSpPr>
          <p:cNvPr id="4" name="Content Placeholder 3"/>
          <p:cNvSpPr>
            <a:spLocks noGrp="1"/>
          </p:cNvSpPr>
          <p:nvPr>
            <p:ph sz="half" idx="2"/>
          </p:nvPr>
        </p:nvSpPr>
        <p:spPr/>
        <p:txBody>
          <a:bodyPr/>
          <a:lstStyle/>
          <a:p>
            <a:endParaRPr lang="hr-H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Kontakti</a:t>
            </a:r>
            <a:endParaRPr lang="hr-HR" dirty="0"/>
          </a:p>
        </p:txBody>
      </p:sp>
      <p:sp>
        <p:nvSpPr>
          <p:cNvPr id="3" name="Content Placeholder 2"/>
          <p:cNvSpPr>
            <a:spLocks noGrp="1"/>
          </p:cNvSpPr>
          <p:nvPr>
            <p:ph sz="half" idx="1"/>
          </p:nvPr>
        </p:nvSpPr>
        <p:spPr/>
        <p:txBody>
          <a:bodyPr/>
          <a:lstStyle/>
          <a:p>
            <a:r>
              <a:rPr lang="hr-HR" dirty="0" smtClean="0"/>
              <a:t>Verbalni</a:t>
            </a:r>
          </a:p>
          <a:p>
            <a:r>
              <a:rPr lang="hr-HR" dirty="0" smtClean="0"/>
              <a:t>Neverbalni</a:t>
            </a:r>
          </a:p>
          <a:p>
            <a:r>
              <a:rPr lang="hr-HR" dirty="0" smtClean="0"/>
              <a:t>(Osobni i javni prostor) </a:t>
            </a:r>
            <a:r>
              <a:rPr lang="hr-HR" dirty="0" err="1" smtClean="0"/>
              <a:t>Hall</a:t>
            </a:r>
            <a:r>
              <a:rPr lang="hr-HR" dirty="0" smtClean="0"/>
              <a:t>: Nijemi jezik</a:t>
            </a:r>
            <a:endParaRPr lang="hr-HR" dirty="0"/>
          </a:p>
        </p:txBody>
      </p:sp>
      <p:sp>
        <p:nvSpPr>
          <p:cNvPr id="4" name="Content Placeholder 3"/>
          <p:cNvSpPr>
            <a:spLocks noGrp="1"/>
          </p:cNvSpPr>
          <p:nvPr>
            <p:ph sz="half" idx="2"/>
          </p:nvPr>
        </p:nvSpPr>
        <p:spPr/>
        <p:txBody>
          <a:bodyPr/>
          <a:lstStyle/>
          <a:p>
            <a:r>
              <a:rPr lang="hr-HR" dirty="0" smtClean="0"/>
              <a:t>Uprizorena autentičnost</a:t>
            </a:r>
            <a:endParaRPr lang="hr-H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Cohen</a:t>
            </a:r>
            <a:r>
              <a:rPr lang="hr-HR" dirty="0" smtClean="0"/>
              <a:t>: Tko je turist?</a:t>
            </a:r>
            <a:endParaRPr lang="hr-HR" dirty="0"/>
          </a:p>
        </p:txBody>
      </p:sp>
      <p:sp>
        <p:nvSpPr>
          <p:cNvPr id="3" name="Content Placeholder 2"/>
          <p:cNvSpPr>
            <a:spLocks noGrp="1"/>
          </p:cNvSpPr>
          <p:nvPr>
            <p:ph sz="half" idx="1"/>
          </p:nvPr>
        </p:nvSpPr>
        <p:spPr>
          <a:xfrm>
            <a:off x="457200" y="1600200"/>
            <a:ext cx="8258204" cy="4525963"/>
          </a:xfrm>
        </p:spPr>
        <p:txBody>
          <a:bodyPr>
            <a:normAutofit lnSpcReduction="10000"/>
          </a:bodyPr>
          <a:lstStyle/>
          <a:p>
            <a:r>
              <a:rPr lang="hr-HR" sz="2400" dirty="0" smtClean="0"/>
              <a:t>Pojmovno stablo za određenje turističke funkcije</a:t>
            </a:r>
          </a:p>
          <a:p>
            <a:r>
              <a:rPr lang="hr-HR" sz="2400" dirty="0" smtClean="0"/>
              <a:t>Dimenzije funkcije 	Funkcija</a:t>
            </a:r>
            <a:br>
              <a:rPr lang="hr-HR" sz="2400" dirty="0" smtClean="0"/>
            </a:br>
            <a:r>
              <a:rPr lang="hr-HR" sz="2400" dirty="0" smtClean="0"/>
              <a:t>			Putnik			Trajni </a:t>
            </a:r>
          </a:p>
          <a:p>
            <a:pPr marL="514350" indent="-514350">
              <a:buAutoNum type="arabicPeriod"/>
            </a:pPr>
            <a:r>
              <a:rPr lang="hr-HR" sz="2400" dirty="0" smtClean="0"/>
              <a:t>Trajnost		Privremeni		Prisilni</a:t>
            </a:r>
          </a:p>
          <a:p>
            <a:pPr marL="514350" indent="-514350">
              <a:buAutoNum type="arabicPeriod"/>
            </a:pPr>
            <a:r>
              <a:rPr lang="hr-HR" sz="2400" dirty="0" smtClean="0"/>
              <a:t>Dobrovoljnost	Dobrovoljni		Jednosmjerno</a:t>
            </a:r>
          </a:p>
          <a:p>
            <a:pPr marL="514350" indent="-514350">
              <a:buAutoNum type="arabicPeriod"/>
            </a:pPr>
            <a:r>
              <a:rPr lang="hr-HR" sz="2400" dirty="0" smtClean="0"/>
              <a:t>Smjer		Kružno putovanje	Relativno kratko</a:t>
            </a:r>
          </a:p>
          <a:p>
            <a:pPr marL="514350" indent="-514350">
              <a:buAutoNum type="arabicPeriod"/>
            </a:pPr>
            <a:r>
              <a:rPr lang="hr-HR" sz="2400" dirty="0" smtClean="0"/>
              <a:t>Udaljenost	Relativno dugo	Učestalo</a:t>
            </a:r>
          </a:p>
          <a:p>
            <a:pPr marL="514350" indent="-514350">
              <a:buAutoNum type="arabicPeriod"/>
            </a:pPr>
            <a:r>
              <a:rPr lang="hr-HR" sz="2400" dirty="0" smtClean="0"/>
              <a:t>Učestalost		Neučestalo		Instrumentalna</a:t>
            </a:r>
          </a:p>
          <a:p>
            <a:pPr marL="514350" indent="-514350">
              <a:buAutoNum type="arabicPeriod"/>
            </a:pPr>
            <a:r>
              <a:rPr lang="hr-HR" sz="2400" dirty="0" smtClean="0"/>
              <a:t>Opća svrha	</a:t>
            </a:r>
            <a:r>
              <a:rPr lang="hr-HR" sz="2400" dirty="0" err="1" smtClean="0"/>
              <a:t>Neinstrumentalna</a:t>
            </a:r>
            <a:r>
              <a:rPr lang="hr-HR" sz="2400" dirty="0" smtClean="0"/>
              <a:t>	Ostalo</a:t>
            </a:r>
          </a:p>
          <a:p>
            <a:pPr marL="514350" indent="-514350">
              <a:buAutoNum type="arabicPeriod"/>
            </a:pPr>
            <a:r>
              <a:rPr lang="hr-HR" sz="2400" dirty="0" smtClean="0"/>
              <a:t>Posebna svrha	Novost i promjena</a:t>
            </a:r>
            <a:endParaRPr lang="hr-HR" sz="1400" dirty="0" smtClean="0"/>
          </a:p>
          <a:p>
            <a:pPr marL="514350" indent="-514350">
              <a:buAutoNum type="arabicPeriod"/>
            </a:pPr>
            <a:r>
              <a:rPr lang="hr-HR" sz="2400" dirty="0" smtClean="0"/>
              <a:t>           ergo:             Turist</a:t>
            </a:r>
            <a:endParaRPr lang="hr-HR" sz="40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solidFill>
            <a:srgbClr val="FFFF00"/>
          </a:solidFill>
        </p:spPr>
        <p:txBody>
          <a:bodyPr/>
          <a:lstStyle/>
          <a:p>
            <a:pPr fontAlgn="auto">
              <a:spcAft>
                <a:spcPts val="0"/>
              </a:spcAft>
              <a:defRPr/>
            </a:pPr>
            <a:r>
              <a:rPr lang="hr-HR" sz="4000" dirty="0"/>
              <a:t>Sociološka definicija turista</a:t>
            </a:r>
            <a:br>
              <a:rPr lang="hr-HR" sz="4000" dirty="0"/>
            </a:br>
            <a:r>
              <a:rPr lang="hr-HR" sz="4000" dirty="0"/>
              <a:t>(Osam različitih pristupa)</a:t>
            </a:r>
            <a:endParaRPr lang="en-US" sz="4000" dirty="0"/>
          </a:p>
        </p:txBody>
      </p:sp>
      <p:sp>
        <p:nvSpPr>
          <p:cNvPr id="35844" name="Rectangle 4"/>
          <p:cNvSpPr>
            <a:spLocks noGrp="1" noChangeArrowheads="1"/>
          </p:cNvSpPr>
          <p:nvPr>
            <p:ph type="body" sz="half" idx="2"/>
          </p:nvPr>
        </p:nvSpPr>
        <p:spPr/>
        <p:txBody>
          <a:bodyPr>
            <a:normAutofit/>
          </a:bodyPr>
          <a:lstStyle/>
          <a:p>
            <a:pPr marL="457200" indent="-457200" fontAlgn="auto">
              <a:lnSpc>
                <a:spcPct val="90000"/>
              </a:lnSpc>
              <a:spcAft>
                <a:spcPts val="0"/>
              </a:spcAft>
              <a:buFont typeface="Wingdings" pitchFamily="2" charset="2"/>
              <a:buNone/>
              <a:defRPr/>
            </a:pPr>
            <a:r>
              <a:rPr lang="hr-HR" sz="2000" i="1" dirty="0"/>
              <a:t>4. Turizam kao moderna varijanta tradicionalnog </a:t>
            </a:r>
            <a:r>
              <a:rPr lang="hr-HR" sz="2000" i="1" dirty="0" smtClean="0"/>
              <a:t>hodočašća</a:t>
            </a:r>
            <a:endParaRPr lang="hr-HR" sz="2000" i="1" dirty="0"/>
          </a:p>
          <a:p>
            <a:pPr marL="457200" indent="-457200" fontAlgn="auto">
              <a:lnSpc>
                <a:spcPct val="90000"/>
              </a:lnSpc>
              <a:spcAft>
                <a:spcPts val="0"/>
              </a:spcAft>
              <a:buFontTx/>
              <a:buAutoNum type="alphaLcPeriod"/>
              <a:defRPr/>
            </a:pPr>
            <a:r>
              <a:rPr lang="hr-HR" sz="2000" dirty="0"/>
              <a:t>ova perspektiva usredotočuje se na dublje strukturalno značenje modernog turizma i poistovjećuje ga s hodočašćima u tradicionalnim društvima (</a:t>
            </a:r>
            <a:r>
              <a:rPr lang="hr-HR" sz="2000" dirty="0" err="1"/>
              <a:t>MacCannell</a:t>
            </a:r>
            <a:r>
              <a:rPr lang="hr-HR" sz="2000" dirty="0"/>
              <a:t> 1973; </a:t>
            </a:r>
            <a:r>
              <a:rPr lang="hr-HR" sz="2000" dirty="0" err="1"/>
              <a:t>Graburn</a:t>
            </a:r>
            <a:r>
              <a:rPr lang="hr-HR" sz="2000" dirty="0"/>
              <a:t> 1977)</a:t>
            </a:r>
          </a:p>
          <a:p>
            <a:pPr marL="457200" indent="-457200" fontAlgn="auto">
              <a:lnSpc>
                <a:spcPct val="90000"/>
              </a:lnSpc>
              <a:spcAft>
                <a:spcPts val="0"/>
              </a:spcAft>
              <a:buFontTx/>
              <a:buAutoNum type="alphaLcPeriod"/>
              <a:defRPr/>
            </a:pPr>
            <a:r>
              <a:rPr lang="hr-HR" sz="2000" dirty="0"/>
              <a:t>turizam je tako “oblik svetog putovanja”, a studij turizma približava istraživanjima religijskih putovanja.</a:t>
            </a:r>
            <a:endParaRPr lang="en-US" sz="2000" dirty="0"/>
          </a:p>
        </p:txBody>
      </p:sp>
      <p:pic>
        <p:nvPicPr>
          <p:cNvPr id="46081" name="Picture 1" descr="C:\Documents and Settings\korisnik\My Documents\My Pictures\fotografi\painting2-1.jpg"/>
          <p:cNvPicPr>
            <a:picLocks noChangeAspect="1" noChangeArrowheads="1"/>
          </p:cNvPicPr>
          <p:nvPr/>
        </p:nvPicPr>
        <p:blipFill>
          <a:blip r:embed="rId3" cstate="print"/>
          <a:srcRect/>
          <a:stretch>
            <a:fillRect/>
          </a:stretch>
        </p:blipFill>
        <p:spPr bwMode="auto">
          <a:xfrm>
            <a:off x="285720" y="2285992"/>
            <a:ext cx="4327353" cy="3857652"/>
          </a:xfrm>
          <a:prstGeom prst="rect">
            <a:avLst/>
          </a:prstGeom>
          <a:noFill/>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Cohen</a:t>
            </a:r>
            <a:r>
              <a:rPr lang="hr-HR" dirty="0" smtClean="0"/>
              <a:t> tko je turist </a:t>
            </a:r>
            <a:br>
              <a:rPr lang="hr-HR" dirty="0" smtClean="0"/>
            </a:br>
            <a:r>
              <a:rPr lang="hr-HR" dirty="0" smtClean="0"/>
              <a:t>dimenzije turističke funkcije</a:t>
            </a:r>
            <a:endParaRPr lang="hr-HR" dirty="0"/>
          </a:p>
        </p:txBody>
      </p:sp>
      <p:sp>
        <p:nvSpPr>
          <p:cNvPr id="3" name="Content Placeholder 2"/>
          <p:cNvSpPr>
            <a:spLocks noGrp="1"/>
          </p:cNvSpPr>
          <p:nvPr>
            <p:ph sz="half" idx="1"/>
          </p:nvPr>
        </p:nvSpPr>
        <p:spPr/>
        <p:txBody>
          <a:bodyPr/>
          <a:lstStyle/>
          <a:p>
            <a:r>
              <a:rPr lang="hr-HR" dirty="0" smtClean="0"/>
              <a:t>Trajnost </a:t>
            </a:r>
          </a:p>
          <a:p>
            <a:r>
              <a:rPr lang="hr-HR" dirty="0" smtClean="0"/>
              <a:t>Dobrovoljnost</a:t>
            </a:r>
          </a:p>
          <a:p>
            <a:r>
              <a:rPr lang="hr-HR" dirty="0" smtClean="0"/>
              <a:t>Smjer</a:t>
            </a:r>
          </a:p>
          <a:p>
            <a:r>
              <a:rPr lang="hr-HR" dirty="0" smtClean="0"/>
              <a:t>Udaljenost putovanja</a:t>
            </a:r>
          </a:p>
          <a:p>
            <a:r>
              <a:rPr lang="hr-HR" dirty="0" smtClean="0"/>
              <a:t>Učestalost</a:t>
            </a:r>
          </a:p>
          <a:p>
            <a:r>
              <a:rPr lang="hr-HR" dirty="0" smtClean="0"/>
              <a:t>Svrha</a:t>
            </a:r>
            <a:endParaRPr lang="hr-HR" dirty="0"/>
          </a:p>
        </p:txBody>
      </p:sp>
      <p:sp>
        <p:nvSpPr>
          <p:cNvPr id="4" name="Content Placeholder 3"/>
          <p:cNvSpPr>
            <a:spLocks noGrp="1"/>
          </p:cNvSpPr>
          <p:nvPr>
            <p:ph sz="half" idx="2"/>
          </p:nvPr>
        </p:nvSpPr>
        <p:spPr/>
        <p:txBody>
          <a:bodyPr/>
          <a:lstStyle/>
          <a:p>
            <a:endParaRPr lang="hr-H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John</a:t>
            </a:r>
            <a:r>
              <a:rPr lang="hr-HR" dirty="0" smtClean="0"/>
              <a:t> </a:t>
            </a:r>
            <a:r>
              <a:rPr lang="hr-HR" dirty="0" err="1" smtClean="0"/>
              <a:t>Crompton</a:t>
            </a:r>
            <a:r>
              <a:rPr lang="hr-HR" dirty="0" smtClean="0"/>
              <a:t> Motivacija za odmor</a:t>
            </a:r>
            <a:endParaRPr lang="hr-HR" dirty="0"/>
          </a:p>
        </p:txBody>
      </p:sp>
      <p:sp>
        <p:nvSpPr>
          <p:cNvPr id="3" name="Content Placeholder 2"/>
          <p:cNvSpPr>
            <a:spLocks noGrp="1"/>
          </p:cNvSpPr>
          <p:nvPr>
            <p:ph sz="half" idx="1"/>
          </p:nvPr>
        </p:nvSpPr>
        <p:spPr/>
        <p:txBody>
          <a:bodyPr>
            <a:normAutofit lnSpcReduction="10000"/>
          </a:bodyPr>
          <a:lstStyle/>
          <a:p>
            <a:r>
              <a:rPr lang="hr-HR" dirty="0" err="1" smtClean="0"/>
              <a:t>Push</a:t>
            </a:r>
            <a:r>
              <a:rPr lang="hr-HR" dirty="0" smtClean="0"/>
              <a:t>-</a:t>
            </a:r>
            <a:r>
              <a:rPr lang="hr-HR" dirty="0" err="1" smtClean="0"/>
              <a:t>Pull</a:t>
            </a:r>
            <a:r>
              <a:rPr lang="hr-HR" dirty="0" smtClean="0"/>
              <a:t> faktori i motivi</a:t>
            </a:r>
          </a:p>
          <a:p>
            <a:r>
              <a:rPr lang="hr-HR" dirty="0" err="1" smtClean="0"/>
              <a:t>Push</a:t>
            </a:r>
            <a:r>
              <a:rPr lang="hr-HR" dirty="0" smtClean="0"/>
              <a:t> faktori su motivi pojedinca</a:t>
            </a:r>
          </a:p>
          <a:p>
            <a:r>
              <a:rPr lang="hr-HR" dirty="0" err="1" smtClean="0"/>
              <a:t>Pull</a:t>
            </a:r>
            <a:r>
              <a:rPr lang="hr-HR" dirty="0" smtClean="0"/>
              <a:t> faktori su motivi iz destinacije</a:t>
            </a:r>
          </a:p>
          <a:p>
            <a:r>
              <a:rPr lang="hr-HR" dirty="0" err="1" smtClean="0"/>
              <a:t>Push</a:t>
            </a:r>
            <a:r>
              <a:rPr lang="hr-HR" dirty="0" smtClean="0"/>
              <a:t> motiv – želja da se ode na odmor</a:t>
            </a:r>
          </a:p>
          <a:p>
            <a:r>
              <a:rPr lang="hr-HR" dirty="0" err="1" smtClean="0"/>
              <a:t>Pull</a:t>
            </a:r>
            <a:r>
              <a:rPr lang="hr-HR" dirty="0" smtClean="0"/>
              <a:t> motiv – izbor destinacije</a:t>
            </a:r>
            <a:endParaRPr lang="hr-HR" dirty="0"/>
          </a:p>
        </p:txBody>
      </p:sp>
      <p:sp>
        <p:nvSpPr>
          <p:cNvPr id="4" name="Content Placeholder 3"/>
          <p:cNvSpPr>
            <a:spLocks noGrp="1"/>
          </p:cNvSpPr>
          <p:nvPr>
            <p:ph sz="half" idx="2"/>
          </p:nvPr>
        </p:nvSpPr>
        <p:spPr/>
        <p:txBody>
          <a:bodyPr>
            <a:normAutofit lnSpcReduction="10000"/>
          </a:bodyPr>
          <a:lstStyle/>
          <a:p>
            <a:endParaRPr lang="hr-H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Sociopsihološki</a:t>
            </a:r>
            <a:r>
              <a:rPr lang="hr-HR" dirty="0" smtClean="0"/>
              <a:t> motivi (</a:t>
            </a:r>
            <a:r>
              <a:rPr lang="hr-HR" dirty="0" err="1" smtClean="0"/>
              <a:t>Crompton</a:t>
            </a:r>
            <a:r>
              <a:rPr lang="hr-HR" dirty="0" smtClean="0"/>
              <a:t>)</a:t>
            </a:r>
            <a:endParaRPr lang="hr-HR" dirty="0"/>
          </a:p>
        </p:txBody>
      </p:sp>
      <p:sp>
        <p:nvSpPr>
          <p:cNvPr id="3" name="Content Placeholder 2"/>
          <p:cNvSpPr>
            <a:spLocks noGrp="1"/>
          </p:cNvSpPr>
          <p:nvPr>
            <p:ph sz="half" idx="1"/>
          </p:nvPr>
        </p:nvSpPr>
        <p:spPr/>
        <p:txBody>
          <a:bodyPr>
            <a:normAutofit fontScale="92500" lnSpcReduction="10000"/>
          </a:bodyPr>
          <a:lstStyle/>
          <a:p>
            <a:r>
              <a:rPr lang="hr-HR" dirty="0" smtClean="0"/>
              <a:t>Bijeg od svakodnevice</a:t>
            </a:r>
          </a:p>
          <a:p>
            <a:r>
              <a:rPr lang="hr-HR" dirty="0" smtClean="0"/>
              <a:t>Istraživanje i vrednovanje samog sebe</a:t>
            </a:r>
          </a:p>
          <a:p>
            <a:r>
              <a:rPr lang="hr-HR" dirty="0" smtClean="0"/>
              <a:t>Relaksacija</a:t>
            </a:r>
          </a:p>
          <a:p>
            <a:r>
              <a:rPr lang="hr-HR" dirty="0" smtClean="0"/>
              <a:t>Prestiž</a:t>
            </a:r>
          </a:p>
          <a:p>
            <a:r>
              <a:rPr lang="hr-HR" dirty="0" smtClean="0"/>
              <a:t>Regresija</a:t>
            </a:r>
          </a:p>
          <a:p>
            <a:r>
              <a:rPr lang="hr-HR" dirty="0" smtClean="0"/>
              <a:t>Poboljšanje rodbinskih odnosa</a:t>
            </a:r>
          </a:p>
          <a:p>
            <a:r>
              <a:rPr lang="hr-HR" dirty="0" smtClean="0"/>
              <a:t>Mogućnost društvene interakcije</a:t>
            </a:r>
            <a:endParaRPr lang="hr-HR" dirty="0"/>
          </a:p>
        </p:txBody>
      </p:sp>
      <p:sp>
        <p:nvSpPr>
          <p:cNvPr id="4" name="Content Placeholder 3"/>
          <p:cNvSpPr>
            <a:spLocks noGrp="1"/>
          </p:cNvSpPr>
          <p:nvPr>
            <p:ph sz="half" idx="2"/>
          </p:nvPr>
        </p:nvSpPr>
        <p:spPr/>
        <p:txBody>
          <a:bodyPr>
            <a:normAutofit fontScale="92500" lnSpcReduction="10000"/>
          </a:bodyPr>
          <a:lstStyle/>
          <a:p>
            <a:r>
              <a:rPr lang="hr-HR" b="1" dirty="0" smtClean="0"/>
              <a:t>Stanje neravnoteže</a:t>
            </a:r>
          </a:p>
          <a:p>
            <a:r>
              <a:rPr lang="hr-HR" dirty="0" smtClean="0"/>
              <a:t>Prekid rutine</a:t>
            </a:r>
          </a:p>
          <a:p>
            <a:r>
              <a:rPr lang="hr-HR" dirty="0" smtClean="0"/>
              <a:t>Alternativna ponašanja</a:t>
            </a:r>
          </a:p>
          <a:p>
            <a:r>
              <a:rPr lang="hr-HR" dirty="0" err="1" smtClean="0"/>
              <a:t>Specifiči</a:t>
            </a:r>
            <a:r>
              <a:rPr lang="hr-HR" dirty="0" smtClean="0"/>
              <a:t> motivi za izbor destinacija</a:t>
            </a:r>
          </a:p>
          <a:p>
            <a:endParaRPr lang="hr-HR" dirty="0" smtClean="0"/>
          </a:p>
          <a:p>
            <a:endParaRPr lang="hr-HR" dirty="0" smtClean="0"/>
          </a:p>
          <a:p>
            <a:r>
              <a:rPr lang="hr-HR" dirty="0" smtClean="0"/>
              <a:t>Kulturni motivi</a:t>
            </a:r>
          </a:p>
          <a:p>
            <a:pPr lvl="1"/>
            <a:r>
              <a:rPr lang="hr-HR" dirty="0" smtClean="0"/>
              <a:t>Novost</a:t>
            </a:r>
          </a:p>
          <a:p>
            <a:pPr lvl="1"/>
            <a:r>
              <a:rPr lang="hr-HR" dirty="0" smtClean="0"/>
              <a:t>Edukacija</a:t>
            </a:r>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5"/>
          <p:cNvSpPr>
            <a:spLocks noGrp="1" noChangeArrowheads="1"/>
          </p:cNvSpPr>
          <p:nvPr>
            <p:ph sz="half" idx="1"/>
          </p:nvPr>
        </p:nvSpPr>
        <p:spPr>
          <a:xfrm>
            <a:off x="457200" y="1481138"/>
            <a:ext cx="4038600" cy="4525962"/>
          </a:xfrm>
        </p:spPr>
        <p:txBody>
          <a:bodyPr>
            <a:normAutofit/>
          </a:bodyPr>
          <a:lstStyle/>
          <a:p>
            <a:pPr marL="533400" indent="-533400" fontAlgn="auto">
              <a:spcAft>
                <a:spcPts val="0"/>
              </a:spcAft>
              <a:buFont typeface="Wingdings" pitchFamily="2" charset="2"/>
              <a:buNone/>
              <a:defRPr/>
            </a:pPr>
            <a:r>
              <a:rPr lang="hr-HR" sz="2400" dirty="0"/>
              <a:t>5. </a:t>
            </a:r>
            <a:r>
              <a:rPr lang="hr-HR" sz="2400" i="1" dirty="0"/>
              <a:t>Turizam kao izraz temeljnih kulturnih potreba (tema).</a:t>
            </a:r>
          </a:p>
          <a:p>
            <a:pPr marL="533400" indent="-533400" fontAlgn="auto">
              <a:spcAft>
                <a:spcPts val="0"/>
              </a:spcAft>
              <a:buFontTx/>
              <a:buAutoNum type="alphaLcPeriod"/>
              <a:defRPr/>
            </a:pPr>
            <a:r>
              <a:rPr lang="hr-HR" sz="2400" dirty="0"/>
              <a:t>naglasak je na dubljem kulturnom značenju </a:t>
            </a:r>
            <a:r>
              <a:rPr lang="hr-HR" sz="2400" dirty="0" smtClean="0"/>
              <a:t>turizma</a:t>
            </a:r>
            <a:endParaRPr lang="hr-HR" sz="2400" dirty="0"/>
          </a:p>
          <a:p>
            <a:pPr marL="533400" indent="-533400" fontAlgn="auto">
              <a:spcAft>
                <a:spcPts val="0"/>
              </a:spcAft>
              <a:buFontTx/>
              <a:buAutoNum type="alphaLcPeriod"/>
              <a:defRPr/>
            </a:pPr>
            <a:r>
              <a:rPr lang="hr-HR" sz="2400" dirty="0"/>
              <a:t>Odbacuje se </a:t>
            </a:r>
            <a:r>
              <a:rPr lang="hr-HR" sz="2400" dirty="0" err="1"/>
              <a:t>objektivistički</a:t>
            </a:r>
            <a:r>
              <a:rPr lang="hr-HR" sz="2400" dirty="0"/>
              <a:t> (ili </a:t>
            </a:r>
            <a:r>
              <a:rPr lang="hr-HR" sz="2400" dirty="0" err="1"/>
              <a:t>tzv</a:t>
            </a:r>
            <a:r>
              <a:rPr lang="hr-HR" sz="2400" dirty="0"/>
              <a:t>. “etički”) pristup turizmu</a:t>
            </a:r>
            <a:endParaRPr lang="en-US" sz="2400" dirty="0"/>
          </a:p>
        </p:txBody>
      </p:sp>
      <p:sp>
        <p:nvSpPr>
          <p:cNvPr id="39942" name="Rectangle 6"/>
          <p:cNvSpPr>
            <a:spLocks noGrp="1" noChangeArrowheads="1"/>
          </p:cNvSpPr>
          <p:nvPr>
            <p:ph sz="half" idx="2"/>
          </p:nvPr>
        </p:nvSpPr>
        <p:spPr>
          <a:xfrm>
            <a:off x="4648200" y="1481138"/>
            <a:ext cx="4038600" cy="4525962"/>
          </a:xfrm>
        </p:spPr>
        <p:txBody>
          <a:bodyPr>
            <a:normAutofit/>
          </a:bodyPr>
          <a:lstStyle/>
          <a:p>
            <a:pPr marL="365760" indent="-256032" fontAlgn="auto">
              <a:lnSpc>
                <a:spcPct val="80000"/>
              </a:lnSpc>
              <a:spcAft>
                <a:spcPts val="0"/>
              </a:spcAft>
              <a:buFont typeface="Wingdings" pitchFamily="2" charset="2"/>
              <a:buNone/>
              <a:defRPr/>
            </a:pPr>
            <a:r>
              <a:rPr lang="hr-HR" sz="2400" dirty="0"/>
              <a:t>Zagovornici pokušavaju shvatiti “</a:t>
            </a:r>
            <a:r>
              <a:rPr lang="hr-HR" sz="2400" dirty="0" err="1"/>
              <a:t>emičku</a:t>
            </a:r>
            <a:r>
              <a:rPr lang="hr-HR" sz="2400" dirty="0"/>
              <a:t>” (</a:t>
            </a:r>
            <a:r>
              <a:rPr lang="hr-HR" sz="2400" dirty="0" err="1"/>
              <a:t>tj</a:t>
            </a:r>
            <a:r>
              <a:rPr lang="hr-HR" sz="2400" dirty="0"/>
              <a:t>. subjektivnu) dimenziju, </a:t>
            </a:r>
            <a:r>
              <a:rPr lang="hr-HR" sz="2400" dirty="0" err="1"/>
              <a:t>tj</a:t>
            </a:r>
            <a:r>
              <a:rPr lang="hr-HR" sz="2400" dirty="0"/>
              <a:t>. kulturno specifično, simbolično značenje koje se temelji </a:t>
            </a:r>
            <a:r>
              <a:rPr lang="hr-HR" sz="2400" i="1" dirty="0"/>
              <a:t>na stavovima samih turista</a:t>
            </a:r>
          </a:p>
          <a:p>
            <a:pPr marL="365760" indent="-256032" fontAlgn="auto">
              <a:lnSpc>
                <a:spcPct val="80000"/>
              </a:lnSpc>
              <a:spcAft>
                <a:spcPts val="0"/>
              </a:spcAft>
              <a:buFont typeface="Wingdings" pitchFamily="2" charset="2"/>
              <a:buNone/>
              <a:defRPr/>
            </a:pPr>
            <a:r>
              <a:rPr lang="hr-HR" sz="2400" dirty="0"/>
              <a:t>Takav program naposljetku bi odbacio “turizam” kao analitički pojam i doveo do jednostavne komparativne studije kulturno-specifičnih varijanti </a:t>
            </a:r>
            <a:r>
              <a:rPr lang="hr-HR" sz="2400" dirty="0" smtClean="0"/>
              <a:t>putovanja</a:t>
            </a:r>
            <a:endParaRPr lang="en-US" sz="2400" dirty="0"/>
          </a:p>
        </p:txBody>
      </p:sp>
      <p:sp>
        <p:nvSpPr>
          <p:cNvPr id="39940" name="Rectangle 4"/>
          <p:cNvSpPr>
            <a:spLocks noGrp="1" noChangeArrowheads="1"/>
          </p:cNvSpPr>
          <p:nvPr>
            <p:ph type="title"/>
          </p:nvPr>
        </p:nvSpPr>
        <p:spPr>
          <a:solidFill>
            <a:srgbClr val="FFFF00"/>
          </a:solidFill>
        </p:spPr>
        <p:txBody>
          <a:bodyPr>
            <a:normAutofit fontScale="90000"/>
          </a:bodyPr>
          <a:lstStyle/>
          <a:p>
            <a:pPr fontAlgn="auto">
              <a:spcAft>
                <a:spcPts val="0"/>
              </a:spcAft>
              <a:defRPr/>
            </a:pPr>
            <a:r>
              <a:rPr lang="hr-HR" sz="4000" dirty="0"/>
              <a:t>Sociološka definicija turista</a:t>
            </a:r>
            <a:br>
              <a:rPr lang="hr-HR" sz="4000" dirty="0"/>
            </a:br>
            <a:r>
              <a:rPr lang="hr-HR" sz="4000" dirty="0"/>
              <a:t>(Osam različitih pristupa)</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5"/>
          <p:cNvSpPr>
            <a:spLocks noGrp="1" noChangeArrowheads="1"/>
          </p:cNvSpPr>
          <p:nvPr>
            <p:ph sz="half" idx="1"/>
          </p:nvPr>
        </p:nvSpPr>
        <p:spPr>
          <a:xfrm>
            <a:off x="457200" y="1481138"/>
            <a:ext cx="4038600" cy="4525962"/>
          </a:xfrm>
        </p:spPr>
        <p:txBody>
          <a:bodyPr>
            <a:normAutofit/>
          </a:bodyPr>
          <a:lstStyle/>
          <a:p>
            <a:pPr marL="533400" indent="-533400" fontAlgn="auto">
              <a:spcAft>
                <a:spcPts val="0"/>
              </a:spcAft>
              <a:buFont typeface="Wingdings" pitchFamily="2" charset="2"/>
              <a:buNone/>
              <a:defRPr/>
            </a:pPr>
            <a:r>
              <a:rPr lang="hr-HR" sz="2400" dirty="0"/>
              <a:t>6. Turizam kao </a:t>
            </a:r>
            <a:r>
              <a:rPr lang="hr-HR" sz="2400" dirty="0" err="1"/>
              <a:t>akulturalivan</a:t>
            </a:r>
            <a:r>
              <a:rPr lang="hr-HR" sz="2400" dirty="0"/>
              <a:t> proces</a:t>
            </a:r>
          </a:p>
          <a:p>
            <a:pPr marL="533400" indent="-533400" fontAlgn="auto">
              <a:spcAft>
                <a:spcPts val="0"/>
              </a:spcAft>
              <a:buFontTx/>
              <a:buAutoNum type="alphaLcPeriod"/>
              <a:defRPr/>
            </a:pPr>
            <a:r>
              <a:rPr lang="hr-HR" sz="2400" dirty="0"/>
              <a:t>zagovornici tog pristupa usredotočuju se na </a:t>
            </a:r>
            <a:r>
              <a:rPr lang="hr-HR" sz="2400" i="1" dirty="0"/>
              <a:t>posljedice koje turisti ostavljaju na svoje domaćine</a:t>
            </a:r>
            <a:r>
              <a:rPr lang="hr-HR" sz="2400" dirty="0"/>
              <a:t> (gostoprimce)</a:t>
            </a:r>
          </a:p>
          <a:p>
            <a:pPr marL="533400" indent="-533400" fontAlgn="auto">
              <a:spcAft>
                <a:spcPts val="0"/>
              </a:spcAft>
              <a:buFontTx/>
              <a:buAutoNum type="alphaLcPeriod"/>
              <a:defRPr/>
            </a:pPr>
            <a:r>
              <a:rPr lang="hr-HR" sz="2400" dirty="0"/>
              <a:t>pokušavaju integrirati studij turizma u širi okvir teorije akulturacije (</a:t>
            </a:r>
            <a:r>
              <a:rPr lang="hr-HR" sz="2400" dirty="0" err="1"/>
              <a:t>Nunez</a:t>
            </a:r>
            <a:r>
              <a:rPr lang="hr-HR" sz="2400" dirty="0"/>
              <a:t>, 1963)</a:t>
            </a:r>
            <a:endParaRPr lang="en-US" sz="2400" dirty="0"/>
          </a:p>
        </p:txBody>
      </p:sp>
      <p:sp>
        <p:nvSpPr>
          <p:cNvPr id="41990" name="Rectangle 6"/>
          <p:cNvSpPr>
            <a:spLocks noGrp="1" noChangeArrowheads="1"/>
          </p:cNvSpPr>
          <p:nvPr>
            <p:ph sz="half" idx="2"/>
          </p:nvPr>
        </p:nvSpPr>
        <p:spPr>
          <a:xfrm>
            <a:off x="4648200" y="1481138"/>
            <a:ext cx="4038600" cy="4525962"/>
          </a:xfrm>
        </p:spPr>
        <p:txBody>
          <a:bodyPr>
            <a:normAutofit/>
          </a:bodyPr>
          <a:lstStyle/>
          <a:p>
            <a:pPr marL="365760" indent="-256032" fontAlgn="auto">
              <a:spcAft>
                <a:spcPts val="0"/>
              </a:spcAft>
              <a:buFont typeface="Wingdings" pitchFamily="2" charset="2"/>
              <a:buNone/>
              <a:defRPr/>
            </a:pPr>
            <a:r>
              <a:rPr lang="hr-HR"/>
              <a:t>Takav pristup nije bio popularan, premda se turisti u mnogim udaljenijim krajevima svijeta često karikaturalno prikazuju kao “zapadnjaci”</a:t>
            </a:r>
            <a:endParaRPr lang="en-US"/>
          </a:p>
        </p:txBody>
      </p:sp>
      <p:sp>
        <p:nvSpPr>
          <p:cNvPr id="41988" name="Rectangle 4"/>
          <p:cNvSpPr>
            <a:spLocks noGrp="1" noChangeArrowheads="1"/>
          </p:cNvSpPr>
          <p:nvPr>
            <p:ph type="title"/>
          </p:nvPr>
        </p:nvSpPr>
        <p:spPr>
          <a:solidFill>
            <a:srgbClr val="FFFF00"/>
          </a:solidFill>
        </p:spPr>
        <p:txBody>
          <a:bodyPr>
            <a:normAutofit fontScale="90000"/>
          </a:bodyPr>
          <a:lstStyle/>
          <a:p>
            <a:pPr fontAlgn="auto">
              <a:spcAft>
                <a:spcPts val="0"/>
              </a:spcAft>
              <a:defRPr/>
            </a:pPr>
            <a:r>
              <a:rPr lang="hr-HR" sz="4000" dirty="0"/>
              <a:t>Sociološka definicija turista</a:t>
            </a:r>
            <a:br>
              <a:rPr lang="hr-HR" sz="4000" dirty="0"/>
            </a:br>
            <a:r>
              <a:rPr lang="hr-HR" sz="4000" dirty="0"/>
              <a:t>(Osam različitih pristupa)</a:t>
            </a:r>
            <a:endParaRPr lang="en-US" sz="4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sz="half" idx="1"/>
          </p:nvPr>
        </p:nvSpPr>
        <p:spPr>
          <a:xfrm>
            <a:off x="457200" y="1481138"/>
            <a:ext cx="4038600" cy="4525962"/>
          </a:xfrm>
        </p:spPr>
        <p:txBody>
          <a:bodyPr>
            <a:normAutofit/>
          </a:bodyPr>
          <a:lstStyle/>
          <a:p>
            <a:pPr marL="457200" indent="-457200" fontAlgn="auto">
              <a:spcAft>
                <a:spcPts val="0"/>
              </a:spcAft>
              <a:buFont typeface="Wingdings" pitchFamily="2" charset="2"/>
              <a:buNone/>
              <a:defRPr/>
            </a:pPr>
            <a:r>
              <a:rPr lang="hr-HR" sz="2400" i="1"/>
              <a:t>7. turizam kao vrsta etničkih (međunarodnih) odnosa</a:t>
            </a:r>
          </a:p>
          <a:p>
            <a:pPr marL="457200" indent="-457200" fontAlgn="auto">
              <a:spcAft>
                <a:spcPts val="0"/>
              </a:spcAft>
              <a:buFontTx/>
              <a:buAutoNum type="alphaLcPeriod"/>
              <a:defRPr/>
            </a:pPr>
            <a:r>
              <a:rPr lang="hr-HR" sz="2400"/>
              <a:t>Zagovornici tog pristupa pokušavaju integrirati analizu odnosa turista i gostoprimca u šire područje etniciteta i etničkih odnosa (Gamper 1981. Van den Berghe 1980.)</a:t>
            </a:r>
          </a:p>
        </p:txBody>
      </p:sp>
      <p:sp>
        <p:nvSpPr>
          <p:cNvPr id="44037" name="Rectangle 5"/>
          <p:cNvSpPr>
            <a:spLocks noGrp="1" noChangeArrowheads="1"/>
          </p:cNvSpPr>
          <p:nvPr>
            <p:ph sz="half" idx="2"/>
          </p:nvPr>
        </p:nvSpPr>
        <p:spPr>
          <a:xfrm>
            <a:off x="4648200" y="1481138"/>
            <a:ext cx="4038600" cy="4525962"/>
          </a:xfrm>
        </p:spPr>
        <p:txBody>
          <a:bodyPr>
            <a:normAutofit/>
          </a:bodyPr>
          <a:lstStyle/>
          <a:p>
            <a:pPr marL="381000" indent="-381000" fontAlgn="auto">
              <a:spcAft>
                <a:spcPts val="0"/>
              </a:spcAft>
              <a:buFont typeface="Wingdings" pitchFamily="2" charset="2"/>
              <a:buNone/>
              <a:defRPr/>
            </a:pPr>
            <a:r>
              <a:rPr lang="hr-HR" sz="2400"/>
              <a:t>b. Takav pristup usredotočuje se na utjecaj turizma u proizvodnji nekih etnički specifičnih umjetničkih djela, i na turističko tržište etničkih identiteta (Graburn 1976)</a:t>
            </a:r>
            <a:endParaRPr lang="en-US" sz="2400"/>
          </a:p>
          <a:p>
            <a:pPr marL="381000" indent="-381000" fontAlgn="auto">
              <a:spcAft>
                <a:spcPts val="0"/>
              </a:spcAft>
              <a:buFont typeface="Wingdings 3"/>
              <a:buChar char=""/>
              <a:defRPr/>
            </a:pPr>
            <a:endParaRPr lang="en-US" sz="2400"/>
          </a:p>
        </p:txBody>
      </p:sp>
      <p:sp>
        <p:nvSpPr>
          <p:cNvPr id="44034" name="Rectangle 2"/>
          <p:cNvSpPr>
            <a:spLocks noGrp="1" noChangeArrowheads="1"/>
          </p:cNvSpPr>
          <p:nvPr>
            <p:ph type="title"/>
          </p:nvPr>
        </p:nvSpPr>
        <p:spPr>
          <a:solidFill>
            <a:srgbClr val="FFFF00"/>
          </a:solidFill>
        </p:spPr>
        <p:txBody>
          <a:bodyPr>
            <a:normAutofit fontScale="90000"/>
          </a:bodyPr>
          <a:lstStyle/>
          <a:p>
            <a:pPr fontAlgn="auto">
              <a:spcAft>
                <a:spcPts val="0"/>
              </a:spcAft>
              <a:defRPr/>
            </a:pPr>
            <a:r>
              <a:rPr lang="hr-HR" sz="4000" dirty="0"/>
              <a:t>Sociološka definicija turista</a:t>
            </a:r>
            <a:br>
              <a:rPr lang="hr-HR" sz="4000" dirty="0"/>
            </a:br>
            <a:r>
              <a:rPr lang="hr-HR" sz="4000" dirty="0"/>
              <a:t>(Osam različitih pristupa)</a:t>
            </a:r>
            <a:endParaRPr lang="en-US" sz="4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sz="half" idx="1"/>
          </p:nvPr>
        </p:nvSpPr>
        <p:spPr>
          <a:xfrm>
            <a:off x="457200" y="1481138"/>
            <a:ext cx="4038600" cy="4525962"/>
          </a:xfrm>
        </p:spPr>
        <p:txBody>
          <a:bodyPr>
            <a:normAutofit/>
          </a:bodyPr>
          <a:lstStyle/>
          <a:p>
            <a:pPr marL="533400" indent="-533400" fontAlgn="auto">
              <a:lnSpc>
                <a:spcPct val="90000"/>
              </a:lnSpc>
              <a:spcAft>
                <a:spcPts val="0"/>
              </a:spcAft>
              <a:buFont typeface="Wingdings" pitchFamily="2" charset="2"/>
              <a:buNone/>
              <a:defRPr/>
            </a:pPr>
            <a:r>
              <a:rPr lang="hr-HR" i="1"/>
              <a:t>8. Turizam kao oblik neokolonijalizma</a:t>
            </a:r>
          </a:p>
          <a:p>
            <a:pPr marL="533400" indent="-533400" fontAlgn="auto">
              <a:lnSpc>
                <a:spcPct val="90000"/>
              </a:lnSpc>
              <a:spcAft>
                <a:spcPts val="0"/>
              </a:spcAft>
              <a:buFontTx/>
              <a:buAutoNum type="alphaLcPeriod"/>
              <a:defRPr/>
            </a:pPr>
            <a:r>
              <a:rPr lang="hr-HR"/>
              <a:t>Fokus takvog istraživanja turizma je na ulozi turizma u stvaranju “ovisničkih” odnosa u kojima jedne zemlje stvaraju turizam a druge ga isključivo primaju</a:t>
            </a:r>
          </a:p>
          <a:p>
            <a:pPr marL="533400" indent="-533400" fontAlgn="auto">
              <a:lnSpc>
                <a:spcPct val="90000"/>
              </a:lnSpc>
              <a:spcAft>
                <a:spcPts val="0"/>
              </a:spcAft>
              <a:buFontTx/>
              <a:buAutoNum type="alphaLcPeriod"/>
              <a:defRPr/>
            </a:pPr>
            <a:endParaRPr lang="en-US"/>
          </a:p>
        </p:txBody>
      </p:sp>
      <p:sp>
        <p:nvSpPr>
          <p:cNvPr id="46085" name="Rectangle 5"/>
          <p:cNvSpPr>
            <a:spLocks noGrp="1" noChangeArrowheads="1"/>
          </p:cNvSpPr>
          <p:nvPr>
            <p:ph sz="half" idx="2"/>
          </p:nvPr>
        </p:nvSpPr>
        <p:spPr>
          <a:xfrm>
            <a:off x="4648200" y="1481138"/>
            <a:ext cx="4038600" cy="4525962"/>
          </a:xfrm>
        </p:spPr>
        <p:txBody>
          <a:bodyPr>
            <a:normAutofit/>
          </a:bodyPr>
          <a:lstStyle/>
          <a:p>
            <a:pPr marL="365760" indent="-256032" fontAlgn="auto">
              <a:lnSpc>
                <a:spcPct val="90000"/>
              </a:lnSpc>
              <a:spcAft>
                <a:spcPts val="0"/>
              </a:spcAft>
              <a:buFont typeface="Wingdings" pitchFamily="2" charset="2"/>
              <a:buNone/>
              <a:defRPr/>
            </a:pPr>
            <a:r>
              <a:rPr lang="hr-HR"/>
              <a:t>b. tako da “periferne” nacije samo ponavljaju kolonijalne ili imperijalističke oblike dominacije te stoga ponavljaju strukturnu ovisnost koja postoji u zemljama smanjenog razvoja (Hoivik, Heiberg 1980.)</a:t>
            </a:r>
            <a:endParaRPr lang="en-US"/>
          </a:p>
        </p:txBody>
      </p:sp>
      <p:sp>
        <p:nvSpPr>
          <p:cNvPr id="46082" name="Rectangle 2"/>
          <p:cNvSpPr>
            <a:spLocks noGrp="1" noChangeArrowheads="1"/>
          </p:cNvSpPr>
          <p:nvPr>
            <p:ph type="title"/>
          </p:nvPr>
        </p:nvSpPr>
        <p:spPr>
          <a:solidFill>
            <a:srgbClr val="FFFF00"/>
          </a:solidFill>
        </p:spPr>
        <p:txBody>
          <a:bodyPr>
            <a:normAutofit fontScale="90000"/>
          </a:bodyPr>
          <a:lstStyle/>
          <a:p>
            <a:pPr fontAlgn="auto">
              <a:spcAft>
                <a:spcPts val="0"/>
              </a:spcAft>
              <a:defRPr/>
            </a:pPr>
            <a:r>
              <a:rPr lang="hr-HR" sz="4000" dirty="0"/>
              <a:t>Sociološka definicija turista</a:t>
            </a:r>
            <a:br>
              <a:rPr lang="hr-HR" sz="4000" dirty="0"/>
            </a:br>
            <a:r>
              <a:rPr lang="hr-HR" sz="4000" dirty="0"/>
              <a:t>(Osam različitih pristupa)</a:t>
            </a:r>
            <a:endParaRPr lang="en-US" sz="4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00486" cy="1143000"/>
          </a:xfrm>
          <a:solidFill>
            <a:srgbClr val="FFFF00"/>
          </a:solidFill>
        </p:spPr>
        <p:txBody>
          <a:bodyPr>
            <a:normAutofit fontScale="90000"/>
          </a:bodyPr>
          <a:lstStyle/>
          <a:p>
            <a:pPr algn="l"/>
            <a:r>
              <a:rPr lang="hr-HR" dirty="0" smtClean="0"/>
              <a:t/>
            </a:r>
            <a:br>
              <a:rPr lang="hr-HR" dirty="0" smtClean="0"/>
            </a:br>
            <a:r>
              <a:rPr lang="hr-HR" dirty="0" smtClean="0"/>
              <a:t>Nastavne jedinice</a:t>
            </a:r>
            <a:br>
              <a:rPr lang="hr-HR" dirty="0" smtClean="0"/>
            </a:br>
            <a:r>
              <a:rPr lang="hr-HR" dirty="0" smtClean="0"/>
              <a:t>Sadržaj</a:t>
            </a:r>
            <a:br>
              <a:rPr lang="hr-HR" dirty="0" smtClean="0"/>
            </a:br>
            <a:endParaRPr lang="hr-HR" dirty="0"/>
          </a:p>
        </p:txBody>
      </p:sp>
      <p:sp>
        <p:nvSpPr>
          <p:cNvPr id="3" name="Content Placeholder 2"/>
          <p:cNvSpPr>
            <a:spLocks noGrp="1"/>
          </p:cNvSpPr>
          <p:nvPr>
            <p:ph sz="half" idx="1"/>
          </p:nvPr>
        </p:nvSpPr>
        <p:spPr/>
        <p:txBody>
          <a:bodyPr>
            <a:normAutofit fontScale="25000" lnSpcReduction="20000"/>
          </a:bodyPr>
          <a:lstStyle/>
          <a:p>
            <a:pPr marL="514350" lvl="0" indent="-514350">
              <a:buFont typeface="+mj-lt"/>
              <a:buAutoNum type="arabicPeriod"/>
            </a:pPr>
            <a:r>
              <a:rPr lang="hr-HR" sz="8000" dirty="0" smtClean="0"/>
              <a:t>Turizam </a:t>
            </a:r>
            <a:r>
              <a:rPr lang="hr-HR" sz="8000" dirty="0"/>
              <a:t>kao ljudska </a:t>
            </a:r>
            <a:r>
              <a:rPr lang="hr-HR" sz="8000" dirty="0" smtClean="0"/>
              <a:t>potreba</a:t>
            </a:r>
          </a:p>
          <a:p>
            <a:pPr marL="914400" lvl="1" indent="-514350"/>
            <a:r>
              <a:rPr lang="hr-HR" sz="6400" dirty="0" err="1" smtClean="0"/>
              <a:t>Ekskurz</a:t>
            </a:r>
            <a:r>
              <a:rPr lang="hr-HR" sz="6400" dirty="0" smtClean="0"/>
              <a:t>: Definicije turizma</a:t>
            </a:r>
            <a:endParaRPr lang="hr-HR" sz="6400" dirty="0"/>
          </a:p>
          <a:p>
            <a:pPr marL="514350" lvl="0" indent="-514350">
              <a:buFont typeface="+mj-lt"/>
              <a:buAutoNum type="arabicPeriod"/>
            </a:pPr>
            <a:r>
              <a:rPr lang="hr-HR" sz="8000" dirty="0"/>
              <a:t>Povijest turizma</a:t>
            </a:r>
          </a:p>
          <a:p>
            <a:pPr marL="514350" lvl="0" indent="-514350">
              <a:buFont typeface="+mj-lt"/>
              <a:buAutoNum type="arabicPeriod"/>
            </a:pPr>
            <a:r>
              <a:rPr lang="hr-HR" sz="8000" dirty="0"/>
              <a:t>Tipologija </a:t>
            </a:r>
            <a:r>
              <a:rPr lang="hr-HR" sz="8000" dirty="0" smtClean="0"/>
              <a:t>turizma</a:t>
            </a:r>
            <a:endParaRPr lang="hr-HR" sz="8000" dirty="0"/>
          </a:p>
          <a:p>
            <a:pPr marL="514350" lvl="0" indent="-514350">
              <a:buFont typeface="+mj-lt"/>
              <a:buAutoNum type="arabicPeriod"/>
            </a:pPr>
            <a:r>
              <a:rPr lang="hr-HR" sz="8000" dirty="0" smtClean="0"/>
              <a:t>Dinamika turizma (sezonska, povijesna, ciklična, IOWA)</a:t>
            </a:r>
          </a:p>
          <a:p>
            <a:pPr marL="914400" lvl="1" indent="-514350"/>
            <a:r>
              <a:rPr lang="hr-HR" sz="6400" dirty="0" smtClean="0"/>
              <a:t>Dinamika turističkih sustava</a:t>
            </a:r>
            <a:endParaRPr lang="hr-HR" sz="6400" dirty="0"/>
          </a:p>
          <a:p>
            <a:pPr marL="514350" indent="-514350">
              <a:buFont typeface="+mj-lt"/>
              <a:buAutoNum type="arabicPeriod"/>
            </a:pPr>
            <a:r>
              <a:rPr lang="hr-HR" sz="8000" dirty="0" smtClean="0"/>
              <a:t>Izvori turizma</a:t>
            </a:r>
          </a:p>
          <a:p>
            <a:pPr marL="914400" lvl="1" indent="-514350"/>
            <a:r>
              <a:rPr lang="hr-HR" sz="6400" dirty="0" smtClean="0"/>
              <a:t>Infrastruktura</a:t>
            </a:r>
          </a:p>
          <a:p>
            <a:pPr marL="914400" lvl="1" indent="-514350"/>
            <a:r>
              <a:rPr lang="hr-HR" sz="6400" dirty="0" smtClean="0"/>
              <a:t>Percepcije</a:t>
            </a:r>
          </a:p>
          <a:p>
            <a:pPr marL="514350" lvl="0" indent="-514350">
              <a:buFont typeface="+mj-lt"/>
              <a:buAutoNum type="arabicPeriod"/>
            </a:pPr>
            <a:r>
              <a:rPr lang="hr-HR" sz="8000" dirty="0" smtClean="0"/>
              <a:t>Socioekonomske karakteristike turista</a:t>
            </a:r>
          </a:p>
          <a:p>
            <a:pPr marL="514350" lvl="0" indent="-514350">
              <a:buFont typeface="+mj-lt"/>
              <a:buAutoNum type="arabicPeriod"/>
            </a:pPr>
            <a:r>
              <a:rPr lang="hr-HR" sz="8000" dirty="0" smtClean="0"/>
              <a:t>Kulturološki </a:t>
            </a:r>
            <a:r>
              <a:rPr lang="hr-HR" sz="8000" dirty="0"/>
              <a:t>značaj </a:t>
            </a:r>
            <a:r>
              <a:rPr lang="hr-HR" sz="8000" dirty="0" smtClean="0"/>
              <a:t>turizma (efemernost i značaj; autentičnost)</a:t>
            </a:r>
            <a:endParaRPr lang="hr-HR" sz="8000" dirty="0"/>
          </a:p>
          <a:p>
            <a:pPr marL="514350" lvl="0" indent="-514350">
              <a:buFont typeface="+mj-lt"/>
              <a:buAutoNum type="arabicPeriod"/>
            </a:pPr>
            <a:r>
              <a:rPr lang="hr-HR" sz="8000" dirty="0"/>
              <a:t>Turizam i vrijednosti</a:t>
            </a:r>
          </a:p>
          <a:p>
            <a:pPr marL="514350" lvl="0" indent="-514350">
              <a:buFont typeface="+mj-lt"/>
              <a:buAutoNum type="arabicPeriod"/>
            </a:pPr>
            <a:r>
              <a:rPr lang="hr-HR" sz="8000" dirty="0"/>
              <a:t>Turističke </a:t>
            </a:r>
            <a:r>
              <a:rPr lang="hr-HR" sz="8000" dirty="0" smtClean="0"/>
              <a:t>motivacije</a:t>
            </a:r>
            <a:endParaRPr lang="hr-HR" sz="8000" dirty="0"/>
          </a:p>
        </p:txBody>
      </p:sp>
      <p:sp>
        <p:nvSpPr>
          <p:cNvPr id="4" name="Content Placeholder 3"/>
          <p:cNvSpPr>
            <a:spLocks noGrp="1"/>
          </p:cNvSpPr>
          <p:nvPr>
            <p:ph sz="half" idx="2"/>
          </p:nvPr>
        </p:nvSpPr>
        <p:spPr>
          <a:xfrm>
            <a:off x="4500562" y="428604"/>
            <a:ext cx="4186238" cy="6000792"/>
          </a:xfrm>
          <a:solidFill>
            <a:schemeClr val="tx1"/>
          </a:solidFill>
        </p:spPr>
        <p:txBody>
          <a:bodyPr>
            <a:normAutofit fontScale="25000" lnSpcReduction="20000"/>
          </a:bodyPr>
          <a:lstStyle/>
          <a:p>
            <a:pPr marL="1371600" lvl="0" indent="-1371600">
              <a:buFont typeface="+mj-lt"/>
              <a:buAutoNum type="arabicPeriod" startAt="9"/>
            </a:pPr>
            <a:r>
              <a:rPr lang="hr-HR" sz="7200" dirty="0" smtClean="0">
                <a:solidFill>
                  <a:schemeClr val="bg1"/>
                </a:solidFill>
              </a:rPr>
              <a:t>Teorijsko-metodološki pristupi turizmu</a:t>
            </a:r>
          </a:p>
          <a:p>
            <a:pPr marL="1771650" lvl="1" indent="-1371600"/>
            <a:r>
              <a:rPr lang="hr-HR" sz="6800" dirty="0" smtClean="0">
                <a:solidFill>
                  <a:schemeClr val="bg1"/>
                </a:solidFill>
              </a:rPr>
              <a:t>Holističko objašnjenje</a:t>
            </a:r>
          </a:p>
          <a:p>
            <a:pPr marL="1771650" lvl="1" indent="-1371600"/>
            <a:r>
              <a:rPr lang="hr-HR" sz="6800" dirty="0" smtClean="0">
                <a:solidFill>
                  <a:schemeClr val="bg1"/>
                </a:solidFill>
              </a:rPr>
              <a:t>Holističko razumijevanje</a:t>
            </a:r>
          </a:p>
          <a:p>
            <a:pPr marL="1771650" lvl="1" indent="-1371600"/>
            <a:r>
              <a:rPr lang="hr-HR" sz="6800" dirty="0" smtClean="0">
                <a:solidFill>
                  <a:schemeClr val="bg1"/>
                </a:solidFill>
              </a:rPr>
              <a:t>Individualističko objašnjenje</a:t>
            </a:r>
          </a:p>
          <a:p>
            <a:pPr marL="1771650" lvl="1" indent="-1371600"/>
            <a:r>
              <a:rPr lang="hr-HR" sz="6800" dirty="0" smtClean="0">
                <a:solidFill>
                  <a:schemeClr val="bg1"/>
                </a:solidFill>
              </a:rPr>
              <a:t>Individualističko razumijevanje</a:t>
            </a:r>
          </a:p>
          <a:p>
            <a:pPr marL="1371600" lvl="0" indent="-1371600">
              <a:buFont typeface="+mj-lt"/>
              <a:buAutoNum type="arabicPeriod" startAt="9"/>
            </a:pPr>
            <a:r>
              <a:rPr lang="hr-HR" sz="7200" dirty="0" smtClean="0">
                <a:solidFill>
                  <a:schemeClr val="bg1"/>
                </a:solidFill>
              </a:rPr>
              <a:t>Ekonomski i ideološki aspekti </a:t>
            </a:r>
          </a:p>
          <a:p>
            <a:pPr marL="1371600" lvl="0" indent="-1371600">
              <a:buFont typeface="+mj-lt"/>
              <a:buAutoNum type="arabicPeriod" startAt="9"/>
            </a:pPr>
            <a:r>
              <a:rPr lang="hr-HR" sz="7200" dirty="0" smtClean="0">
                <a:solidFill>
                  <a:schemeClr val="bg1"/>
                </a:solidFill>
              </a:rPr>
              <a:t>Geopolitički i demografski aspekti (migracije, klima, seobe) </a:t>
            </a:r>
            <a:r>
              <a:rPr lang="hr-HR" sz="7200" dirty="0" err="1" smtClean="0">
                <a:solidFill>
                  <a:schemeClr val="bg1"/>
                </a:solidFill>
              </a:rPr>
              <a:t>Huntington</a:t>
            </a:r>
            <a:r>
              <a:rPr lang="hr-HR" sz="7200" dirty="0" smtClean="0">
                <a:solidFill>
                  <a:schemeClr val="bg1"/>
                </a:solidFill>
              </a:rPr>
              <a:t>, hodočašća</a:t>
            </a:r>
          </a:p>
          <a:p>
            <a:pPr marL="1371600" lvl="0" indent="-1371600">
              <a:buFont typeface="+mj-lt"/>
              <a:buAutoNum type="arabicPeriod" startAt="9"/>
            </a:pPr>
            <a:r>
              <a:rPr lang="hr-HR" sz="7200" dirty="0" smtClean="0">
                <a:solidFill>
                  <a:schemeClr val="bg1"/>
                </a:solidFill>
              </a:rPr>
              <a:t>Socijalni aspekti (bogatstvo siromaštvo)</a:t>
            </a:r>
          </a:p>
          <a:p>
            <a:pPr marL="1371600" lvl="0" indent="-1371600">
              <a:buFont typeface="+mj-lt"/>
              <a:buAutoNum type="arabicPeriod" startAt="9"/>
            </a:pPr>
            <a:r>
              <a:rPr lang="hr-HR" sz="7200" dirty="0" smtClean="0">
                <a:solidFill>
                  <a:schemeClr val="bg1"/>
                </a:solidFill>
              </a:rPr>
              <a:t>Turizam i mediji (</a:t>
            </a:r>
            <a:r>
              <a:rPr lang="hr-HR" sz="7200" dirty="0" err="1" smtClean="0">
                <a:solidFill>
                  <a:schemeClr val="bg1"/>
                </a:solidFill>
              </a:rPr>
              <a:t>Ury</a:t>
            </a:r>
            <a:r>
              <a:rPr lang="hr-HR" sz="7200" dirty="0" smtClean="0">
                <a:solidFill>
                  <a:schemeClr val="bg1"/>
                </a:solidFill>
              </a:rPr>
              <a:t> uloga vizualnoga)</a:t>
            </a:r>
          </a:p>
          <a:p>
            <a:pPr marL="1371600" lvl="0" indent="-1371600">
              <a:buFont typeface="+mj-lt"/>
              <a:buAutoNum type="arabicPeriod" startAt="9"/>
            </a:pPr>
            <a:r>
              <a:rPr lang="hr-HR" sz="7200" dirty="0" smtClean="0">
                <a:solidFill>
                  <a:schemeClr val="bg1"/>
                </a:solidFill>
              </a:rPr>
              <a:t>Ciljevi turizma (logistika: sličnost s militarizmom)</a:t>
            </a:r>
          </a:p>
          <a:p>
            <a:pPr marL="1371600" lvl="0" indent="-1371600">
              <a:buFont typeface="+mj-lt"/>
              <a:buAutoNum type="arabicPeriod" startAt="9"/>
            </a:pPr>
            <a:r>
              <a:rPr lang="hr-HR" sz="7200" dirty="0" smtClean="0">
                <a:solidFill>
                  <a:schemeClr val="bg1"/>
                </a:solidFill>
              </a:rPr>
              <a:t>Budućnost turizma (globalizacija)</a:t>
            </a:r>
          </a:p>
          <a:p>
            <a:endParaRPr lang="hr-HR" dirty="0" smtClean="0">
              <a:solidFill>
                <a:schemeClr val="bg1"/>
              </a:solidFill>
            </a:endParaRPr>
          </a:p>
          <a:p>
            <a:endParaRPr lang="hr-HR"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1. Turizam kao ljudska potreba</a:t>
            </a:r>
            <a:endParaRPr lang="hr-HR" dirty="0"/>
          </a:p>
        </p:txBody>
      </p:sp>
      <p:sp>
        <p:nvSpPr>
          <p:cNvPr id="3" name="Content Placeholder 2"/>
          <p:cNvSpPr>
            <a:spLocks noGrp="1"/>
          </p:cNvSpPr>
          <p:nvPr>
            <p:ph sz="half" idx="1"/>
          </p:nvPr>
        </p:nvSpPr>
        <p:spPr/>
        <p:txBody>
          <a:bodyPr/>
          <a:lstStyle/>
          <a:p>
            <a:pPr>
              <a:buNone/>
            </a:pPr>
            <a:r>
              <a:rPr lang="hr-HR" dirty="0" smtClean="0"/>
              <a:t>Povratak na osnovnu tezu:</a:t>
            </a:r>
          </a:p>
          <a:p>
            <a:pPr>
              <a:buNone/>
            </a:pPr>
            <a:r>
              <a:rPr lang="hr-HR" dirty="0" smtClean="0"/>
              <a:t>- Postoji neki psihološki mehanizam zbog kojeg se putovanje smatra dijelom </a:t>
            </a:r>
            <a:r>
              <a:rPr lang="hr-HR" dirty="0" err="1" smtClean="0"/>
              <a:t>samoaktualizacije</a:t>
            </a:r>
            <a:r>
              <a:rPr lang="hr-HR" dirty="0" smtClean="0"/>
              <a:t>, prirodne potrebe za stjecanjem iskustava, dojmova</a:t>
            </a:r>
            <a:endParaRPr lang="hr-HR" dirty="0"/>
          </a:p>
        </p:txBody>
      </p:sp>
      <p:sp>
        <p:nvSpPr>
          <p:cNvPr id="4" name="Content Placeholder 3"/>
          <p:cNvSpPr>
            <a:spLocks noGrp="1"/>
          </p:cNvSpPr>
          <p:nvPr>
            <p:ph sz="half" idx="2"/>
          </p:nvPr>
        </p:nvSpPr>
        <p:spPr/>
        <p:txBody>
          <a:bodyPr/>
          <a:lstStyle/>
          <a:p>
            <a:pPr>
              <a:buNone/>
            </a:pPr>
            <a:r>
              <a:rPr lang="hr-HR" dirty="0" smtClean="0"/>
              <a:t>Turizam je samo više ili manje organizirana posljedica te ljudske težnje</a:t>
            </a:r>
            <a:endParaRPr lang="hr-H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1. Turizam kao ljudska potreba</a:t>
            </a:r>
            <a:endParaRPr lang="hr-HR" dirty="0"/>
          </a:p>
        </p:txBody>
      </p:sp>
      <p:sp>
        <p:nvSpPr>
          <p:cNvPr id="5" name="Content Placeholder 4"/>
          <p:cNvSpPr>
            <a:spLocks noGrp="1"/>
          </p:cNvSpPr>
          <p:nvPr>
            <p:ph idx="1"/>
          </p:nvPr>
        </p:nvSpPr>
        <p:spPr>
          <a:xfrm>
            <a:off x="3714744" y="1785926"/>
            <a:ext cx="5114932" cy="4525963"/>
          </a:xfrm>
        </p:spPr>
        <p:txBody>
          <a:bodyPr>
            <a:normAutofit fontScale="55000" lnSpcReduction="20000"/>
          </a:bodyPr>
          <a:lstStyle/>
          <a:p>
            <a:pPr>
              <a:buNone/>
            </a:pPr>
            <a:r>
              <a:rPr lang="hr-HR" dirty="0" smtClean="0"/>
              <a:t>Alan de </a:t>
            </a:r>
            <a:r>
              <a:rPr lang="hr-HR" dirty="0" err="1" smtClean="0"/>
              <a:t>Botton</a:t>
            </a:r>
            <a:r>
              <a:rPr lang="hr-HR" dirty="0" smtClean="0"/>
              <a:t>: </a:t>
            </a:r>
            <a:r>
              <a:rPr lang="hr-HR" i="1" dirty="0" smtClean="0"/>
              <a:t>Umijeće putovanja, </a:t>
            </a:r>
            <a:r>
              <a:rPr lang="hr-HR" dirty="0" err="1" smtClean="0"/>
              <a:t>ArtSys</a:t>
            </a:r>
            <a:r>
              <a:rPr lang="hr-HR" dirty="0" smtClean="0"/>
              <a:t> Zagreb 2008</a:t>
            </a:r>
          </a:p>
          <a:p>
            <a:pPr>
              <a:buNone/>
            </a:pPr>
            <a:r>
              <a:rPr lang="hr-HR" dirty="0" smtClean="0"/>
              <a:t>“Ako našim životima dominira potraga za srećom, samo neke naše aktivnosti otkrivaju nešto o toj potrazi i svim njezinim paradoksima, kao što su to naša putovanja. Ma kako neartikulirano, ona izražavaju shvaćanje o tome što bi život izvan ograničenja rada i borbe za opstanak mogao biti. Pa ipak, putovanja rijetko prikazuju filozofske probleme, </a:t>
            </a:r>
            <a:r>
              <a:rPr lang="hr-HR" dirty="0" err="1" smtClean="0"/>
              <a:t>tj</a:t>
            </a:r>
            <a:r>
              <a:rPr lang="hr-HR" dirty="0" smtClean="0"/>
              <a:t>. teme povrh praktičnih. Uljuljkani smo u savjete </a:t>
            </a:r>
            <a:r>
              <a:rPr lang="hr-HR" i="1" dirty="0" smtClean="0"/>
              <a:t>kuda</a:t>
            </a:r>
            <a:r>
              <a:rPr lang="hr-HR" dirty="0" smtClean="0"/>
              <a:t> treba putovati, ali malo čujemo o tome </a:t>
            </a:r>
            <a:r>
              <a:rPr lang="hr-HR" i="1" dirty="0" smtClean="0"/>
              <a:t>zašto</a:t>
            </a:r>
            <a:r>
              <a:rPr lang="hr-HR" dirty="0" smtClean="0"/>
              <a:t> i </a:t>
            </a:r>
            <a:r>
              <a:rPr lang="hr-HR" i="1" dirty="0" smtClean="0"/>
              <a:t>kako</a:t>
            </a:r>
            <a:r>
              <a:rPr lang="hr-HR" dirty="0" smtClean="0"/>
              <a:t> putovati – premda umijeće putovanja čini se prirodno postavlja niz pitanja koja nisu trivijalna, i čije proučavanje na umjeren način može pridonijeti razumijevanju onoga što su grčki filozofi lijepo nazvali – </a:t>
            </a:r>
            <a:r>
              <a:rPr lang="hr-HR" i="1" dirty="0" err="1" smtClean="0"/>
              <a:t>eudaimonia</a:t>
            </a:r>
            <a:r>
              <a:rPr lang="hr-HR" dirty="0" smtClean="0"/>
              <a:t> (ugoda) ili ljudsko “cvjetanje”</a:t>
            </a:r>
            <a:endParaRPr lang="hr-HR" dirty="0"/>
          </a:p>
        </p:txBody>
      </p:sp>
      <p:pic>
        <p:nvPicPr>
          <p:cNvPr id="21506" name="Picture 2" descr="http://cabbylee.edublogs.org/files/2008/12/alain-de-botton.jpg"/>
          <p:cNvPicPr>
            <a:picLocks noChangeAspect="1" noChangeArrowheads="1"/>
          </p:cNvPicPr>
          <p:nvPr/>
        </p:nvPicPr>
        <p:blipFill>
          <a:blip r:embed="rId2" cstate="print"/>
          <a:srcRect/>
          <a:stretch>
            <a:fillRect/>
          </a:stretch>
        </p:blipFill>
        <p:spPr bwMode="auto">
          <a:xfrm>
            <a:off x="214282" y="1785926"/>
            <a:ext cx="3357586" cy="450059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1. Turizam kao ljudska potreba</a:t>
            </a:r>
            <a:endParaRPr lang="hr-HR" dirty="0"/>
          </a:p>
        </p:txBody>
      </p:sp>
      <p:sp>
        <p:nvSpPr>
          <p:cNvPr id="3" name="Content Placeholder 2"/>
          <p:cNvSpPr>
            <a:spLocks noGrp="1"/>
          </p:cNvSpPr>
          <p:nvPr>
            <p:ph idx="1"/>
          </p:nvPr>
        </p:nvSpPr>
        <p:spPr/>
        <p:txBody>
          <a:bodyPr>
            <a:normAutofit/>
          </a:bodyPr>
          <a:lstStyle/>
          <a:p>
            <a:pPr>
              <a:buNone/>
            </a:pPr>
            <a:r>
              <a:rPr lang="hr-HR" dirty="0" err="1" smtClean="0"/>
              <a:t>Alain</a:t>
            </a:r>
            <a:r>
              <a:rPr lang="hr-HR" dirty="0" smtClean="0"/>
              <a:t> de </a:t>
            </a:r>
            <a:r>
              <a:rPr lang="hr-HR" dirty="0" err="1" smtClean="0"/>
              <a:t>Botton</a:t>
            </a:r>
            <a:r>
              <a:rPr lang="hr-HR" dirty="0" smtClean="0"/>
              <a:t>: Umijeće putovanja</a:t>
            </a:r>
          </a:p>
          <a:p>
            <a:pPr lvl="1">
              <a:buNone/>
            </a:pPr>
            <a:r>
              <a:rPr lang="hr-HR" dirty="0" smtClean="0"/>
              <a:t>Struktura te potrage:</a:t>
            </a:r>
          </a:p>
          <a:p>
            <a:pPr lvl="1">
              <a:buNone/>
            </a:pPr>
            <a:r>
              <a:rPr lang="hr-HR" dirty="0" smtClean="0"/>
              <a:t>1. Odlazak: Anticipacija, Mjesta putovanja</a:t>
            </a:r>
          </a:p>
          <a:p>
            <a:pPr lvl="1">
              <a:buNone/>
            </a:pPr>
            <a:r>
              <a:rPr lang="hr-HR" dirty="0" smtClean="0"/>
              <a:t>2. Motivi: Egzotično; o radoznalosti</a:t>
            </a:r>
          </a:p>
          <a:p>
            <a:pPr lvl="1">
              <a:buNone/>
            </a:pPr>
            <a:r>
              <a:rPr lang="hr-HR" dirty="0" smtClean="0"/>
              <a:t>3. Krajolici: O sublimnome</a:t>
            </a:r>
          </a:p>
          <a:p>
            <a:pPr lvl="1">
              <a:buNone/>
            </a:pPr>
            <a:r>
              <a:rPr lang="hr-HR" dirty="0" smtClean="0"/>
              <a:t>4. Umjetnost: Umijeće otvaranja očiju; o posjedu ljepote</a:t>
            </a:r>
          </a:p>
          <a:p>
            <a:pPr lvl="1">
              <a:buNone/>
            </a:pPr>
            <a:r>
              <a:rPr lang="hr-HR" dirty="0" smtClean="0"/>
              <a:t>5. Povratak: navika</a:t>
            </a:r>
          </a:p>
          <a:p>
            <a:pPr>
              <a:buNone/>
            </a:pPr>
            <a:endParaRPr lang="hr-H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1. Turizam kao ljudska potreba</a:t>
            </a:r>
            <a:endParaRPr lang="hr-HR" dirty="0"/>
          </a:p>
        </p:txBody>
      </p:sp>
      <p:sp>
        <p:nvSpPr>
          <p:cNvPr id="3" name="Content Placeholder 2"/>
          <p:cNvSpPr>
            <a:spLocks noGrp="1"/>
          </p:cNvSpPr>
          <p:nvPr>
            <p:ph idx="1"/>
          </p:nvPr>
        </p:nvSpPr>
        <p:spPr>
          <a:xfrm>
            <a:off x="457200" y="1600200"/>
            <a:ext cx="8258204" cy="1400171"/>
          </a:xfrm>
        </p:spPr>
        <p:txBody>
          <a:bodyPr>
            <a:normAutofit fontScale="47500" lnSpcReduction="20000"/>
          </a:bodyPr>
          <a:lstStyle/>
          <a:p>
            <a:pPr>
              <a:buNone/>
            </a:pPr>
            <a:r>
              <a:rPr lang="hr-HR" dirty="0" smtClean="0"/>
              <a:t>De </a:t>
            </a:r>
            <a:r>
              <a:rPr lang="hr-HR" dirty="0" err="1" smtClean="0"/>
              <a:t>Botton</a:t>
            </a:r>
            <a:r>
              <a:rPr lang="hr-HR" dirty="0" smtClean="0"/>
              <a:t>:</a:t>
            </a:r>
          </a:p>
          <a:p>
            <a:pPr>
              <a:buNone/>
            </a:pPr>
            <a:r>
              <a:rPr lang="hr-HR" dirty="0" smtClean="0"/>
              <a:t>“Anticipacijska i umjetnička mašta ispuštaju i komprimiraju, one režu i izbacuju razdoblja dosade i usmjeravaju našu pažnju na kritične trenutke, i bez laži i ukrašavanja životu daju živost i dosljednost koja mu inače nedostaje u raznolikosti sadašnjih trenutaka… Sadašnjost se može usporediti s rastegnutim filmom iz kojih sjećanje i anticipacija fotografski selektiraju glavne dijelove. Od devet-deset sati putovanja, aktivno sjećanje zadržava samo šest ili sedam statičnih slika.”</a:t>
            </a:r>
            <a:endParaRPr lang="hr-HR" dirty="0"/>
          </a:p>
        </p:txBody>
      </p:sp>
      <p:pic>
        <p:nvPicPr>
          <p:cNvPr id="32769" name="Picture 1"/>
          <p:cNvPicPr>
            <a:picLocks noChangeAspect="1" noChangeArrowheads="1"/>
          </p:cNvPicPr>
          <p:nvPr/>
        </p:nvPicPr>
        <p:blipFill>
          <a:blip r:embed="rId2" cstate="print"/>
          <a:srcRect/>
          <a:stretch>
            <a:fillRect/>
          </a:stretch>
        </p:blipFill>
        <p:spPr bwMode="auto">
          <a:xfrm>
            <a:off x="2714612" y="2857500"/>
            <a:ext cx="6191250" cy="40005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 turizma</a:t>
            </a:r>
            <a:endParaRPr lang="hr-HR" dirty="0"/>
          </a:p>
        </p:txBody>
      </p:sp>
      <p:sp>
        <p:nvSpPr>
          <p:cNvPr id="3" name="Content Placeholder 2"/>
          <p:cNvSpPr>
            <a:spLocks noGrp="1"/>
          </p:cNvSpPr>
          <p:nvPr>
            <p:ph sz="half" idx="1"/>
          </p:nvPr>
        </p:nvSpPr>
        <p:spPr/>
        <p:txBody>
          <a:bodyPr>
            <a:normAutofit fontScale="92500"/>
          </a:bodyPr>
          <a:lstStyle/>
          <a:p>
            <a:pPr>
              <a:buNone/>
            </a:pPr>
            <a:r>
              <a:rPr lang="hr-HR" dirty="0" smtClean="0"/>
              <a:t>Zašto je važna povijest turizma u sociologiji?</a:t>
            </a:r>
          </a:p>
          <a:p>
            <a:pPr>
              <a:buFontTx/>
              <a:buChar char="-"/>
            </a:pPr>
            <a:r>
              <a:rPr lang="hr-HR" dirty="0" smtClean="0"/>
              <a:t>Možda postoje “urođene strukture ljudskog ponašanja i očekivanja na putovanju?” Da!</a:t>
            </a:r>
          </a:p>
          <a:p>
            <a:pPr>
              <a:buFontTx/>
              <a:buChar char="-"/>
            </a:pPr>
            <a:r>
              <a:rPr lang="hr-HR" dirty="0" smtClean="0"/>
              <a:t>Možda postoje strukturne sličnosti negdašnjih seobi s današnjim fenomenom “turizma”? Da!</a:t>
            </a:r>
            <a:endParaRPr lang="hr-HR" dirty="0"/>
          </a:p>
        </p:txBody>
      </p:sp>
      <p:sp>
        <p:nvSpPr>
          <p:cNvPr id="4" name="Content Placeholder 3"/>
          <p:cNvSpPr>
            <a:spLocks noGrp="1"/>
          </p:cNvSpPr>
          <p:nvPr>
            <p:ph sz="half" idx="2"/>
          </p:nvPr>
        </p:nvSpPr>
        <p:spPr/>
        <p:txBody>
          <a:bodyPr>
            <a:normAutofit fontScale="92500"/>
          </a:bodyPr>
          <a:lstStyle/>
          <a:p>
            <a:endParaRPr lang="hr-HR" dirty="0"/>
          </a:p>
        </p:txBody>
      </p:sp>
      <p:pic>
        <p:nvPicPr>
          <p:cNvPr id="48130" name="Picture 2"/>
          <p:cNvPicPr>
            <a:picLocks noChangeAspect="1" noChangeArrowheads="1"/>
          </p:cNvPicPr>
          <p:nvPr/>
        </p:nvPicPr>
        <p:blipFill>
          <a:blip r:embed="rId2" cstate="print"/>
          <a:srcRect/>
          <a:stretch>
            <a:fillRect/>
          </a:stretch>
        </p:blipFill>
        <p:spPr bwMode="auto">
          <a:xfrm>
            <a:off x="4572000" y="1357298"/>
            <a:ext cx="4286250" cy="507209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 turizma</a:t>
            </a:r>
            <a:endParaRPr lang="hr-HR" dirty="0"/>
          </a:p>
        </p:txBody>
      </p:sp>
      <p:sp>
        <p:nvSpPr>
          <p:cNvPr id="3" name="Content Placeholder 2"/>
          <p:cNvSpPr>
            <a:spLocks noGrp="1"/>
          </p:cNvSpPr>
          <p:nvPr>
            <p:ph sz="half" idx="1"/>
          </p:nvPr>
        </p:nvSpPr>
        <p:spPr/>
        <p:txBody>
          <a:bodyPr/>
          <a:lstStyle/>
          <a:p>
            <a:pPr>
              <a:buNone/>
            </a:pPr>
            <a:r>
              <a:rPr lang="hr-HR" dirty="0" smtClean="0"/>
              <a:t>Ako putovanje smatramo osnovnom turizma, onda će i svi demografski pokreti imati obilježja turizma.</a:t>
            </a:r>
          </a:p>
          <a:p>
            <a:pPr>
              <a:buNone/>
            </a:pPr>
            <a:r>
              <a:rPr lang="hr-HR" dirty="0" smtClean="0"/>
              <a:t>Osnovna sličnost: čak i u vojnim pohodima, potrebna je logistika, zadovoljenje osnovnih nagona i </a:t>
            </a:r>
            <a:r>
              <a:rPr lang="hr-HR" dirty="0" err="1" smtClean="0"/>
              <a:t>sl</a:t>
            </a:r>
            <a:r>
              <a:rPr lang="hr-HR" dirty="0" smtClean="0"/>
              <a:t>…</a:t>
            </a:r>
            <a:endParaRPr lang="hr-HR" dirty="0"/>
          </a:p>
        </p:txBody>
      </p:sp>
      <p:sp>
        <p:nvSpPr>
          <p:cNvPr id="4" name="Content Placeholder 3"/>
          <p:cNvSpPr>
            <a:spLocks noGrp="1"/>
          </p:cNvSpPr>
          <p:nvPr>
            <p:ph sz="half" idx="2"/>
          </p:nvPr>
        </p:nvSpPr>
        <p:spPr/>
        <p:txBody>
          <a:bodyPr/>
          <a:lstStyle/>
          <a:p>
            <a:pPr>
              <a:buNone/>
            </a:pPr>
            <a:r>
              <a:rPr lang="hr-HR" dirty="0" smtClean="0"/>
              <a:t>Pa ipak, zadržimo se na strukturnim sličnostima:</a:t>
            </a:r>
          </a:p>
          <a:p>
            <a:pPr>
              <a:buFontTx/>
              <a:buChar char="-"/>
            </a:pPr>
            <a:r>
              <a:rPr lang="hr-HR" dirty="0" smtClean="0"/>
              <a:t>U doba cara Augusta</a:t>
            </a:r>
          </a:p>
          <a:p>
            <a:pPr>
              <a:buFontTx/>
              <a:buChar char="-"/>
            </a:pPr>
            <a:r>
              <a:rPr lang="hr-HR" dirty="0" smtClean="0"/>
              <a:t>U doba srednjega vijeka</a:t>
            </a:r>
          </a:p>
          <a:p>
            <a:pPr>
              <a:buFontTx/>
              <a:buChar char="-"/>
            </a:pPr>
            <a:r>
              <a:rPr lang="hr-HR" dirty="0" smtClean="0"/>
              <a:t>U novije doba</a:t>
            </a:r>
            <a:endParaRPr lang="hr-H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 turizma</a:t>
            </a:r>
            <a:endParaRPr lang="hr-HR" dirty="0"/>
          </a:p>
        </p:txBody>
      </p:sp>
      <p:sp>
        <p:nvSpPr>
          <p:cNvPr id="3" name="Content Placeholder 2"/>
          <p:cNvSpPr>
            <a:spLocks noGrp="1"/>
          </p:cNvSpPr>
          <p:nvPr>
            <p:ph sz="half" idx="1"/>
          </p:nvPr>
        </p:nvSpPr>
        <p:spPr/>
        <p:txBody>
          <a:bodyPr/>
          <a:lstStyle/>
          <a:p>
            <a:pPr>
              <a:buNone/>
            </a:pPr>
            <a:r>
              <a:rPr lang="hr-HR" i="1" dirty="0" err="1" smtClean="0"/>
              <a:t>Loykie</a:t>
            </a:r>
            <a:r>
              <a:rPr lang="hr-HR" i="1" dirty="0" smtClean="0"/>
              <a:t> </a:t>
            </a:r>
            <a:r>
              <a:rPr lang="hr-HR" i="1" dirty="0" err="1" smtClean="0"/>
              <a:t>Lomine</a:t>
            </a:r>
            <a:r>
              <a:rPr lang="hr-HR" i="1" dirty="0" smtClean="0"/>
              <a:t>: </a:t>
            </a:r>
            <a:r>
              <a:rPr lang="hr-HR" i="1" dirty="0" err="1" smtClean="0"/>
              <a:t>Tourism</a:t>
            </a:r>
            <a:r>
              <a:rPr lang="hr-HR" i="1" dirty="0" smtClean="0"/>
              <a:t> in </a:t>
            </a:r>
            <a:r>
              <a:rPr lang="hr-HR" i="1" dirty="0" err="1" smtClean="0"/>
              <a:t>Augustan</a:t>
            </a:r>
            <a:r>
              <a:rPr lang="hr-HR" i="1" dirty="0" smtClean="0"/>
              <a:t> </a:t>
            </a:r>
            <a:r>
              <a:rPr lang="hr-HR" i="1" dirty="0" err="1" smtClean="0"/>
              <a:t>Society</a:t>
            </a:r>
            <a:endParaRPr lang="hr-HR" i="1" dirty="0" smtClean="0"/>
          </a:p>
          <a:p>
            <a:pPr>
              <a:buNone/>
            </a:pPr>
            <a:r>
              <a:rPr lang="hr-HR" i="1" dirty="0" err="1" smtClean="0"/>
              <a:t>Peregrinator</a:t>
            </a:r>
            <a:r>
              <a:rPr lang="hr-HR" i="1" dirty="0" smtClean="0"/>
              <a:t>: </a:t>
            </a:r>
          </a:p>
          <a:p>
            <a:pPr>
              <a:buNone/>
            </a:pPr>
            <a:r>
              <a:rPr lang="hr-HR" dirty="0" smtClean="0"/>
              <a:t>Putnik = stranac (putovanje se asocira sa stranošću, Augustovski putnik je daleko od doma, u </a:t>
            </a:r>
            <a:r>
              <a:rPr lang="hr-HR" dirty="0" err="1" smtClean="0"/>
              <a:t>potencionalno</a:t>
            </a:r>
            <a:r>
              <a:rPr lang="hr-HR" dirty="0" smtClean="0"/>
              <a:t> neprijateljskoj okolini)</a:t>
            </a:r>
          </a:p>
          <a:p>
            <a:pPr>
              <a:buNone/>
            </a:pPr>
            <a:endParaRPr lang="hr-HR" dirty="0"/>
          </a:p>
          <a:p>
            <a:pPr>
              <a:buNone/>
            </a:pPr>
            <a:endParaRPr lang="hr-HR" dirty="0"/>
          </a:p>
        </p:txBody>
      </p:sp>
      <p:sp>
        <p:nvSpPr>
          <p:cNvPr id="4" name="Content Placeholder 3"/>
          <p:cNvSpPr>
            <a:spLocks noGrp="1"/>
          </p:cNvSpPr>
          <p:nvPr>
            <p:ph sz="half" idx="2"/>
          </p:nvPr>
        </p:nvSpPr>
        <p:spPr/>
        <p:txBody>
          <a:bodyPr/>
          <a:lstStyle/>
          <a:p>
            <a:pPr>
              <a:buNone/>
            </a:pPr>
            <a:r>
              <a:rPr lang="hr-HR" dirty="0" err="1" smtClean="0"/>
              <a:t>Otium</a:t>
            </a:r>
            <a:r>
              <a:rPr lang="hr-HR" dirty="0" smtClean="0"/>
              <a:t> = neokupirano ili slobodno vrijeme, </a:t>
            </a:r>
            <a:r>
              <a:rPr lang="hr-HR" dirty="0" err="1" smtClean="0"/>
              <a:t>vrijeme</a:t>
            </a:r>
            <a:r>
              <a:rPr lang="hr-HR" dirty="0" smtClean="0"/>
              <a:t> u kojem se treba nešto smisliti što raditi, dokolica, sloboda od posla, posebno za kulturna postignuća, odmor od posla, proizvodi dokolice.</a:t>
            </a:r>
            <a:endParaRPr lang="hr-H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 turizma</a:t>
            </a:r>
            <a:endParaRPr lang="hr-HR" dirty="0"/>
          </a:p>
        </p:txBody>
      </p:sp>
      <p:sp>
        <p:nvSpPr>
          <p:cNvPr id="3" name="Content Placeholder 2"/>
          <p:cNvSpPr>
            <a:spLocks noGrp="1"/>
          </p:cNvSpPr>
          <p:nvPr>
            <p:ph sz="half" idx="1"/>
          </p:nvPr>
        </p:nvSpPr>
        <p:spPr/>
        <p:txBody>
          <a:bodyPr>
            <a:normAutofit fontScale="62500" lnSpcReduction="20000"/>
          </a:bodyPr>
          <a:lstStyle/>
          <a:p>
            <a:pPr>
              <a:buNone/>
            </a:pPr>
            <a:r>
              <a:rPr lang="hr-HR" dirty="0" err="1" smtClean="0"/>
              <a:t>Negotium</a:t>
            </a:r>
            <a:r>
              <a:rPr lang="hr-HR" dirty="0" smtClean="0"/>
              <a:t> (suprotno od </a:t>
            </a:r>
            <a:r>
              <a:rPr lang="hr-HR" dirty="0" err="1" smtClean="0"/>
              <a:t>otium</a:t>
            </a:r>
            <a:r>
              <a:rPr lang="hr-HR" dirty="0"/>
              <a:t> </a:t>
            </a:r>
            <a:r>
              <a:rPr lang="hr-HR" dirty="0" smtClean="0"/>
              <a:t>– posao)</a:t>
            </a:r>
          </a:p>
          <a:p>
            <a:pPr>
              <a:buNone/>
            </a:pPr>
            <a:r>
              <a:rPr lang="hr-HR" dirty="0" smtClean="0"/>
              <a:t>Ako je </a:t>
            </a:r>
            <a:r>
              <a:rPr lang="hr-HR" dirty="0" err="1" smtClean="0"/>
              <a:t>otium</a:t>
            </a:r>
            <a:r>
              <a:rPr lang="hr-HR" dirty="0" smtClean="0"/>
              <a:t> povezan s lijenošću, nije riječ o negativnoj već produktivnoj lijenosti. </a:t>
            </a:r>
            <a:r>
              <a:rPr lang="hr-HR" dirty="0" err="1" smtClean="0"/>
              <a:t>Otium</a:t>
            </a:r>
            <a:r>
              <a:rPr lang="hr-HR" dirty="0" smtClean="0"/>
              <a:t> nikako ne bi moglo biti “poslovno putovanje”. “Niti trgovac sa svojim robovima, niti gladijatori dovedeni u amfiteatar u provincijski grad, niti konjanik s </a:t>
            </a:r>
            <a:r>
              <a:rPr lang="hr-HR" dirty="0" err="1" smtClean="0"/>
              <a:t>dispečom</a:t>
            </a:r>
            <a:r>
              <a:rPr lang="hr-HR" dirty="0" smtClean="0"/>
              <a:t> za cara, niti grupa glumaca ne mogu se smatrati turistima jer “</a:t>
            </a:r>
            <a:r>
              <a:rPr lang="hr-HR" dirty="0" err="1" smtClean="0"/>
              <a:t>otium</a:t>
            </a:r>
            <a:r>
              <a:rPr lang="hr-HR" dirty="0" smtClean="0"/>
              <a:t>” nije bio cilj njihova putovanja.</a:t>
            </a:r>
            <a:endParaRPr lang="hr-HR" dirty="0"/>
          </a:p>
        </p:txBody>
      </p:sp>
      <p:sp>
        <p:nvSpPr>
          <p:cNvPr id="4" name="Content Placeholder 3"/>
          <p:cNvSpPr>
            <a:spLocks noGrp="1"/>
          </p:cNvSpPr>
          <p:nvPr>
            <p:ph sz="half" idx="2"/>
          </p:nvPr>
        </p:nvSpPr>
        <p:spPr/>
        <p:txBody>
          <a:bodyPr>
            <a:normAutofit fontScale="62500" lnSpcReduction="20000"/>
          </a:bodyPr>
          <a:lstStyle/>
          <a:p>
            <a:pPr>
              <a:buNone/>
            </a:pPr>
            <a:r>
              <a:rPr lang="hr-HR" dirty="0" err="1" smtClean="0"/>
              <a:t>Hospitium</a:t>
            </a:r>
            <a:r>
              <a:rPr lang="hr-HR" dirty="0" smtClean="0"/>
              <a:t> = više od dobročinstva ili dobrodošlice strancima. On označava “stalni odnos gosta i domaćina u vezi “dobronamjernosti” (</a:t>
            </a:r>
            <a:r>
              <a:rPr lang="hr-HR" dirty="0" err="1" smtClean="0"/>
              <a:t>hospitality</a:t>
            </a:r>
            <a:r>
              <a:rPr lang="hr-HR" dirty="0" smtClean="0"/>
              <a:t>). Ako u gradu koji posjećujemo ima osoba koja u njemu živi, ona je povezana s gostom vezom </a:t>
            </a:r>
            <a:r>
              <a:rPr lang="hr-HR" dirty="0" err="1" smtClean="0"/>
              <a:t>hospitiuma</a:t>
            </a:r>
            <a:r>
              <a:rPr lang="hr-HR" dirty="0" smtClean="0"/>
              <a:t>, a Augustovski putnik mora ostati kod njega, gdje će ga primiti s počastima. U tom domu može  ostati mnogo tjedana, tretirat će ga kao princa, ali ako ta osoba uzvrati poziv na putovanje, on će morati ponuditi istu uslugu u svom domu.</a:t>
            </a:r>
          </a:p>
          <a:p>
            <a:pPr>
              <a:buNone/>
            </a:pPr>
            <a:r>
              <a:rPr lang="hr-HR" dirty="0" err="1" smtClean="0"/>
              <a:t>Hospitium</a:t>
            </a:r>
            <a:r>
              <a:rPr lang="hr-HR" dirty="0" smtClean="0"/>
              <a:t> – “religiozna dužnost dubokog međusobnog pomaganja poznatim ljudima (recipročnost). Tu vezu čuvaju bogovi. </a:t>
            </a:r>
            <a:endParaRPr lang="hr-H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a:t>
            </a:r>
            <a:endParaRPr lang="hr-HR" dirty="0"/>
          </a:p>
        </p:txBody>
      </p:sp>
      <p:sp>
        <p:nvSpPr>
          <p:cNvPr id="3" name="Content Placeholder 2"/>
          <p:cNvSpPr>
            <a:spLocks noGrp="1"/>
          </p:cNvSpPr>
          <p:nvPr>
            <p:ph sz="half" idx="1"/>
          </p:nvPr>
        </p:nvSpPr>
        <p:spPr/>
        <p:txBody>
          <a:bodyPr>
            <a:normAutofit fontScale="92500" lnSpcReduction="10000"/>
          </a:bodyPr>
          <a:lstStyle/>
          <a:p>
            <a:r>
              <a:rPr lang="hr-HR" dirty="0" smtClean="0"/>
              <a:t>Iz ideje </a:t>
            </a:r>
            <a:r>
              <a:rPr lang="hr-HR" dirty="0" err="1" smtClean="0"/>
              <a:t>hospitiuma</a:t>
            </a:r>
            <a:r>
              <a:rPr lang="hr-HR" dirty="0" smtClean="0"/>
              <a:t> dvije posljedice:</a:t>
            </a:r>
          </a:p>
          <a:p>
            <a:pPr lvl="1"/>
            <a:r>
              <a:rPr lang="hr-HR" dirty="0" smtClean="0"/>
              <a:t>Iz takvih mreža potencijalnih gostiju razvila se mogućnost rimskog turizma, putovanja u gradove i regije čak i kada u njima nemamo posla, to je bilo posjećivanje zbog </a:t>
            </a:r>
            <a:r>
              <a:rPr lang="hr-HR" dirty="0" err="1" smtClean="0"/>
              <a:t>otiuma</a:t>
            </a:r>
            <a:r>
              <a:rPr lang="hr-HR" dirty="0" smtClean="0"/>
              <a:t>: ljudi su putovali jer su bili dobrodošli i jer su im davali smještaj.</a:t>
            </a:r>
            <a:endParaRPr lang="hr-HR" dirty="0"/>
          </a:p>
        </p:txBody>
      </p:sp>
      <p:sp>
        <p:nvSpPr>
          <p:cNvPr id="4" name="Content Placeholder 3"/>
          <p:cNvSpPr>
            <a:spLocks noGrp="1"/>
          </p:cNvSpPr>
          <p:nvPr>
            <p:ph sz="half" idx="2"/>
          </p:nvPr>
        </p:nvSpPr>
        <p:spPr/>
        <p:txBody>
          <a:bodyPr>
            <a:normAutofit fontScale="92500" lnSpcReduction="10000"/>
          </a:bodyPr>
          <a:lstStyle/>
          <a:p>
            <a:r>
              <a:rPr lang="hr-HR" dirty="0" err="1" smtClean="0"/>
              <a:t>Hospitium</a:t>
            </a:r>
            <a:r>
              <a:rPr lang="hr-HR" dirty="0" smtClean="0"/>
              <a:t> je olakšao turizam, ali nije poticao stvaranje hotela. Hoteli su bili loši, jer su se brinuli za dvije vrste gostiju: siromašne koji nisu imali </a:t>
            </a:r>
            <a:r>
              <a:rPr lang="hr-HR" dirty="0" err="1" smtClean="0"/>
              <a:t>hospitium</a:t>
            </a:r>
            <a:r>
              <a:rPr lang="hr-HR" dirty="0" smtClean="0"/>
              <a:t> (robovi), i za putnike kojima ugoda nije bila glavna već promiskuitetna atmosfera mjesta. (usporedba hotela s bordelima)</a:t>
            </a:r>
            <a:endParaRPr lang="hr-H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1. Turizam kao ljudska potreba</a:t>
            </a:r>
            <a:endParaRPr lang="hr-HR" dirty="0"/>
          </a:p>
        </p:txBody>
      </p:sp>
      <p:sp>
        <p:nvSpPr>
          <p:cNvPr id="8" name="Content Placeholder 7"/>
          <p:cNvSpPr>
            <a:spLocks noGrp="1"/>
          </p:cNvSpPr>
          <p:nvPr>
            <p:ph sz="half" idx="1"/>
          </p:nvPr>
        </p:nvSpPr>
        <p:spPr/>
        <p:txBody>
          <a:bodyPr/>
          <a:lstStyle/>
          <a:p>
            <a:pPr>
              <a:buNone/>
            </a:pPr>
            <a:r>
              <a:rPr lang="hr-HR" dirty="0" smtClean="0"/>
              <a:t>Prva krajnost:</a:t>
            </a:r>
          </a:p>
          <a:p>
            <a:pPr>
              <a:buNone/>
            </a:pPr>
            <a:endParaRPr lang="hr-HR" dirty="0" smtClean="0"/>
          </a:p>
          <a:p>
            <a:pPr>
              <a:buNone/>
            </a:pPr>
            <a:r>
              <a:rPr lang="hr-HR" dirty="0" smtClean="0"/>
              <a:t>Konfucije:</a:t>
            </a:r>
          </a:p>
          <a:p>
            <a:pPr>
              <a:buNone/>
            </a:pPr>
            <a:r>
              <a:rPr lang="hr-HR" dirty="0" smtClean="0"/>
              <a:t>“Ne zanima me kako pas laje u drugome selu”</a:t>
            </a:r>
          </a:p>
          <a:p>
            <a:pPr>
              <a:buNone/>
            </a:pPr>
            <a:r>
              <a:rPr lang="hr-HR" dirty="0" smtClean="0"/>
              <a:t>(ideja da su ljudi u biti svuda isti, i da je putovanje nepotrebno)</a:t>
            </a:r>
            <a:endParaRPr lang="hr-HR" dirty="0"/>
          </a:p>
        </p:txBody>
      </p:sp>
      <p:pic>
        <p:nvPicPr>
          <p:cNvPr id="2050" name="Picture 2" descr="http://www.aiki.co.yu/2007/konfucije.jpg"/>
          <p:cNvPicPr>
            <a:picLocks noChangeAspect="1" noChangeArrowheads="1"/>
          </p:cNvPicPr>
          <p:nvPr/>
        </p:nvPicPr>
        <p:blipFill>
          <a:blip r:embed="rId2" cstate="print"/>
          <a:srcRect/>
          <a:stretch>
            <a:fillRect/>
          </a:stretch>
        </p:blipFill>
        <p:spPr bwMode="auto">
          <a:xfrm>
            <a:off x="6143636" y="1643050"/>
            <a:ext cx="2381250" cy="464347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a:t>
            </a:r>
            <a:endParaRPr lang="hr-HR" dirty="0"/>
          </a:p>
        </p:txBody>
      </p:sp>
      <p:sp>
        <p:nvSpPr>
          <p:cNvPr id="3" name="Content Placeholder 2"/>
          <p:cNvSpPr>
            <a:spLocks noGrp="1"/>
          </p:cNvSpPr>
          <p:nvPr>
            <p:ph sz="half" idx="1"/>
          </p:nvPr>
        </p:nvSpPr>
        <p:spPr/>
        <p:txBody>
          <a:bodyPr>
            <a:normAutofit fontScale="70000" lnSpcReduction="20000"/>
          </a:bodyPr>
          <a:lstStyle/>
          <a:p>
            <a:pPr>
              <a:buNone/>
            </a:pPr>
            <a:r>
              <a:rPr lang="hr-HR" dirty="0" smtClean="0"/>
              <a:t>Ali postojao je i </a:t>
            </a:r>
            <a:r>
              <a:rPr lang="hr-HR" i="1" dirty="0" smtClean="0"/>
              <a:t>formalni turistički itinerer</a:t>
            </a:r>
            <a:r>
              <a:rPr lang="hr-HR" dirty="0" smtClean="0"/>
              <a:t>: niz važnih </a:t>
            </a:r>
            <a:r>
              <a:rPr lang="hr-HR" dirty="0" err="1" smtClean="0"/>
              <a:t>sightseenga</a:t>
            </a:r>
            <a:r>
              <a:rPr lang="hr-HR" dirty="0" smtClean="0"/>
              <a:t>, “obavezna ruta”: Augustovsko veliko putovanje obuhvaćalo je put u Grčku preko Sicilije, potom u Malu Aziju preko nekih egejskih otoka, i Egipat i </a:t>
            </a:r>
            <a:r>
              <a:rPr lang="hr-HR" dirty="0" err="1" smtClean="0"/>
              <a:t>apotom</a:t>
            </a:r>
            <a:r>
              <a:rPr lang="hr-HR" dirty="0" smtClean="0"/>
              <a:t> natrag u Rim.</a:t>
            </a:r>
            <a:endParaRPr lang="hr-HR" dirty="0"/>
          </a:p>
        </p:txBody>
      </p:sp>
      <p:sp>
        <p:nvSpPr>
          <p:cNvPr id="4" name="Content Placeholder 3"/>
          <p:cNvSpPr>
            <a:spLocks noGrp="1"/>
          </p:cNvSpPr>
          <p:nvPr>
            <p:ph sz="half" idx="2"/>
          </p:nvPr>
        </p:nvSpPr>
        <p:spPr/>
        <p:txBody>
          <a:bodyPr>
            <a:normAutofit fontScale="70000" lnSpcReduction="20000"/>
          </a:bodyPr>
          <a:lstStyle/>
          <a:p>
            <a:pPr>
              <a:buNone/>
            </a:pPr>
            <a:r>
              <a:rPr lang="hr-HR" dirty="0" smtClean="0"/>
              <a:t>U Italiji: iz </a:t>
            </a:r>
            <a:r>
              <a:rPr lang="hr-HR" dirty="0" err="1" smtClean="0"/>
              <a:t>Ostije</a:t>
            </a:r>
            <a:r>
              <a:rPr lang="hr-HR" dirty="0" smtClean="0"/>
              <a:t> ili </a:t>
            </a:r>
            <a:r>
              <a:rPr lang="hr-HR" dirty="0" err="1" smtClean="0"/>
              <a:t>Puteolija</a:t>
            </a:r>
            <a:r>
              <a:rPr lang="hr-HR" dirty="0" smtClean="0"/>
              <a:t> (Napulja) do </a:t>
            </a:r>
            <a:r>
              <a:rPr lang="hr-HR" dirty="0" err="1" smtClean="0"/>
              <a:t>Messinskog</a:t>
            </a:r>
            <a:r>
              <a:rPr lang="hr-HR" dirty="0" smtClean="0"/>
              <a:t> tjesnaca – posjet </a:t>
            </a:r>
            <a:r>
              <a:rPr lang="hr-HR" dirty="0" err="1" smtClean="0"/>
              <a:t>Artemisinom</a:t>
            </a:r>
            <a:r>
              <a:rPr lang="hr-HR" dirty="0" smtClean="0"/>
              <a:t> hramu i Ateninom hramu u </a:t>
            </a:r>
            <a:r>
              <a:rPr lang="hr-HR" dirty="0" err="1" smtClean="0"/>
              <a:t>Sirakuzi</a:t>
            </a:r>
            <a:r>
              <a:rPr lang="hr-HR" dirty="0" smtClean="0"/>
              <a:t>, posjet Etni; u Grčkoj: </a:t>
            </a:r>
            <a:r>
              <a:rPr lang="hr-HR" dirty="0" err="1" smtClean="0"/>
              <a:t>Delfi</a:t>
            </a:r>
            <a:r>
              <a:rPr lang="hr-HR" dirty="0" smtClean="0"/>
              <a:t>, Atena, Korint, Epidaur, </a:t>
            </a:r>
            <a:r>
              <a:rPr lang="hr-HR" dirty="0" err="1" smtClean="0"/>
              <a:t>Olympia</a:t>
            </a:r>
            <a:r>
              <a:rPr lang="hr-HR" dirty="0" smtClean="0"/>
              <a:t> (posebno </a:t>
            </a:r>
            <a:r>
              <a:rPr lang="hr-HR" dirty="0" err="1" smtClean="0"/>
              <a:t>Fidijina</a:t>
            </a:r>
            <a:r>
              <a:rPr lang="hr-HR" dirty="0" smtClean="0"/>
              <a:t> skulptura Zeusa), Sparta, </a:t>
            </a:r>
            <a:r>
              <a:rPr lang="hr-HR" dirty="0" err="1" smtClean="0"/>
              <a:t>Delos</a:t>
            </a:r>
            <a:r>
              <a:rPr lang="hr-HR" dirty="0" smtClean="0"/>
              <a:t> i Apolonovo svetište, </a:t>
            </a:r>
            <a:r>
              <a:rPr lang="hr-HR" dirty="0" err="1" smtClean="0"/>
              <a:t>Samotraka</a:t>
            </a:r>
            <a:r>
              <a:rPr lang="hr-HR" dirty="0" smtClean="0"/>
              <a:t>, </a:t>
            </a:r>
            <a:r>
              <a:rPr lang="hr-HR" dirty="0" err="1" smtClean="0"/>
              <a:t>Rodos</a:t>
            </a:r>
            <a:r>
              <a:rPr lang="hr-HR" dirty="0" smtClean="0"/>
              <a:t>.</a:t>
            </a:r>
          </a:p>
          <a:p>
            <a:pPr>
              <a:buNone/>
            </a:pPr>
            <a:r>
              <a:rPr lang="hr-HR" dirty="0" smtClean="0"/>
              <a:t>U Maloj Aziji: </a:t>
            </a:r>
            <a:r>
              <a:rPr lang="hr-HR" dirty="0" err="1" smtClean="0"/>
              <a:t>Knid</a:t>
            </a:r>
            <a:r>
              <a:rPr lang="hr-HR" dirty="0" smtClean="0"/>
              <a:t>, Efez, </a:t>
            </a:r>
            <a:r>
              <a:rPr lang="hr-HR" dirty="0" err="1" smtClean="0"/>
              <a:t>Smirna</a:t>
            </a:r>
            <a:r>
              <a:rPr lang="hr-HR" dirty="0" smtClean="0"/>
              <a:t>, </a:t>
            </a:r>
            <a:r>
              <a:rPr lang="hr-HR" dirty="0" err="1" smtClean="0"/>
              <a:t>Kolofon</a:t>
            </a:r>
            <a:r>
              <a:rPr lang="hr-HR" dirty="0" smtClean="0"/>
              <a:t>, </a:t>
            </a:r>
            <a:r>
              <a:rPr lang="hr-HR" dirty="0" err="1" smtClean="0"/>
              <a:t>Didima</a:t>
            </a:r>
            <a:r>
              <a:rPr lang="hr-HR" dirty="0" smtClean="0"/>
              <a:t>, Troja, </a:t>
            </a:r>
          </a:p>
          <a:p>
            <a:pPr>
              <a:buNone/>
            </a:pPr>
            <a:r>
              <a:rPr lang="hr-HR" dirty="0" smtClean="0"/>
              <a:t>Egipat u cjelini bio je turistički raj: </a:t>
            </a:r>
            <a:r>
              <a:rPr lang="hr-HR" dirty="0" err="1" smtClean="0"/>
              <a:t>Aleksandrijski</a:t>
            </a:r>
            <a:r>
              <a:rPr lang="hr-HR" dirty="0" smtClean="0"/>
              <a:t> svjetionik, Aleksandrov grob, </a:t>
            </a:r>
            <a:r>
              <a:rPr lang="hr-HR" dirty="0" err="1" smtClean="0"/>
              <a:t>Serapisov</a:t>
            </a:r>
            <a:r>
              <a:rPr lang="hr-HR" dirty="0" smtClean="0"/>
              <a:t> hram, </a:t>
            </a:r>
            <a:r>
              <a:rPr lang="hr-HR" dirty="0" err="1" smtClean="0"/>
              <a:t>Heliopolis</a:t>
            </a:r>
            <a:r>
              <a:rPr lang="hr-HR" dirty="0" smtClean="0"/>
              <a:t>, </a:t>
            </a:r>
            <a:r>
              <a:rPr lang="hr-HR" dirty="0" err="1" smtClean="0"/>
              <a:t>Memphis</a:t>
            </a:r>
            <a:r>
              <a:rPr lang="hr-HR" dirty="0" smtClean="0"/>
              <a:t>, Piramide, </a:t>
            </a:r>
            <a:r>
              <a:rPr lang="hr-HR" dirty="0" err="1" smtClean="0"/>
              <a:t>Krokodilopolis</a:t>
            </a:r>
            <a:r>
              <a:rPr lang="hr-HR" dirty="0" smtClean="0"/>
              <a:t>, </a:t>
            </a:r>
            <a:r>
              <a:rPr lang="hr-HR" dirty="0" err="1" smtClean="0"/>
              <a:t>Abydos</a:t>
            </a:r>
            <a:r>
              <a:rPr lang="hr-HR" dirty="0" smtClean="0"/>
              <a:t>, </a:t>
            </a:r>
            <a:r>
              <a:rPr lang="hr-HR" dirty="0" err="1" smtClean="0"/>
              <a:t>Setijev</a:t>
            </a:r>
            <a:r>
              <a:rPr lang="hr-HR" dirty="0" smtClean="0"/>
              <a:t> hram, dolina kraljeva…</a:t>
            </a:r>
            <a:endParaRPr lang="hr-HR" dirty="0"/>
          </a:p>
        </p:txBody>
      </p:sp>
      <p:pic>
        <p:nvPicPr>
          <p:cNvPr id="26626" name="Picture 2" descr="New7Wonders01.jpg picture by aarif_iman"/>
          <p:cNvPicPr>
            <a:picLocks noChangeAspect="1" noChangeArrowheads="1"/>
          </p:cNvPicPr>
          <p:nvPr/>
        </p:nvPicPr>
        <p:blipFill>
          <a:blip r:embed="rId2" cstate="print"/>
          <a:srcRect/>
          <a:stretch>
            <a:fillRect/>
          </a:stretch>
        </p:blipFill>
        <p:spPr bwMode="auto">
          <a:xfrm>
            <a:off x="214282" y="3809999"/>
            <a:ext cx="4095750" cy="304800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 turizma</a:t>
            </a:r>
            <a:endParaRPr lang="hr-HR" dirty="0"/>
          </a:p>
        </p:txBody>
      </p:sp>
      <p:sp>
        <p:nvSpPr>
          <p:cNvPr id="3" name="Content Placeholder 2"/>
          <p:cNvSpPr>
            <a:spLocks noGrp="1"/>
          </p:cNvSpPr>
          <p:nvPr>
            <p:ph sz="half" idx="1"/>
          </p:nvPr>
        </p:nvSpPr>
        <p:spPr>
          <a:xfrm>
            <a:off x="457200" y="1600200"/>
            <a:ext cx="4038600" cy="4757757"/>
          </a:xfrm>
        </p:spPr>
        <p:txBody>
          <a:bodyPr>
            <a:normAutofit fontScale="77500" lnSpcReduction="20000"/>
          </a:bodyPr>
          <a:lstStyle/>
          <a:p>
            <a:pPr>
              <a:buNone/>
            </a:pPr>
            <a:r>
              <a:rPr lang="hr-HR" dirty="0" err="1" smtClean="0"/>
              <a:t>Augustinski</a:t>
            </a:r>
            <a:r>
              <a:rPr lang="hr-HR" dirty="0" smtClean="0"/>
              <a:t> turisti baš kao i današnji, voljeli su nositi </a:t>
            </a:r>
            <a:r>
              <a:rPr lang="hr-HR" dirty="0" err="1" smtClean="0"/>
              <a:t>mementos</a:t>
            </a:r>
            <a:r>
              <a:rPr lang="hr-HR" dirty="0" smtClean="0"/>
              <a:t> (suvenire) onoga što su vidjeli.  </a:t>
            </a:r>
            <a:r>
              <a:rPr lang="hr-HR" dirty="0" err="1" smtClean="0"/>
              <a:t>Fidijine</a:t>
            </a:r>
            <a:r>
              <a:rPr lang="hr-HR" dirty="0" smtClean="0"/>
              <a:t> replike božice Atene (Arheološki nalazi takvih suvenira)</a:t>
            </a:r>
          </a:p>
          <a:p>
            <a:pPr>
              <a:buNone/>
            </a:pPr>
            <a:r>
              <a:rPr lang="hr-HR" dirty="0" smtClean="0"/>
              <a:t> Informacijske memorije, slike i druge reprezentacije onoga što se može odvojiti od stvarnih dojmova,</a:t>
            </a:r>
          </a:p>
          <a:p>
            <a:pPr>
              <a:buNone/>
            </a:pPr>
            <a:r>
              <a:rPr lang="hr-HR" dirty="0" smtClean="0"/>
              <a:t>Augustovski turisti su bili dobri “</a:t>
            </a:r>
            <a:r>
              <a:rPr lang="hr-HR" dirty="0" err="1" smtClean="0"/>
              <a:t>semiotičari</a:t>
            </a:r>
            <a:r>
              <a:rPr lang="hr-HR" dirty="0" smtClean="0"/>
              <a:t>”, čitači </a:t>
            </a:r>
            <a:r>
              <a:rPr lang="hr-HR" dirty="0" err="1" smtClean="0"/>
              <a:t>znamkova</a:t>
            </a:r>
            <a:endParaRPr lang="hr-HR" dirty="0" smtClean="0"/>
          </a:p>
          <a:p>
            <a:pPr>
              <a:buNone/>
            </a:pPr>
            <a:r>
              <a:rPr lang="hr-HR" dirty="0" smtClean="0"/>
              <a:t>Suveniri nisu moderni izum</a:t>
            </a:r>
          </a:p>
          <a:p>
            <a:pPr>
              <a:buNone/>
            </a:pPr>
            <a:r>
              <a:rPr lang="hr-HR" dirty="0" smtClean="0"/>
              <a:t>Popis 7 svjetskih čuda (u istoj funkciji)</a:t>
            </a:r>
          </a:p>
          <a:p>
            <a:pPr>
              <a:buNone/>
            </a:pPr>
            <a:endParaRPr lang="hr-HR" dirty="0"/>
          </a:p>
        </p:txBody>
      </p:sp>
      <p:pic>
        <p:nvPicPr>
          <p:cNvPr id="25602" name="Picture 2" descr="http://www.pompeiisites.org/immagini/Ancella.jpg"/>
          <p:cNvPicPr>
            <a:picLocks noChangeAspect="1" noChangeArrowheads="1"/>
          </p:cNvPicPr>
          <p:nvPr/>
        </p:nvPicPr>
        <p:blipFill>
          <a:blip r:embed="rId2" cstate="print"/>
          <a:srcRect/>
          <a:stretch>
            <a:fillRect/>
          </a:stretch>
        </p:blipFill>
        <p:spPr bwMode="auto">
          <a:xfrm>
            <a:off x="4643437" y="1428736"/>
            <a:ext cx="3983323" cy="507209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 turizma</a:t>
            </a:r>
            <a:endParaRPr lang="hr-HR" dirty="0"/>
          </a:p>
        </p:txBody>
      </p:sp>
      <p:sp>
        <p:nvSpPr>
          <p:cNvPr id="4" name="Content Placeholder 3"/>
          <p:cNvSpPr>
            <a:spLocks noGrp="1"/>
          </p:cNvSpPr>
          <p:nvPr>
            <p:ph sz="half" idx="2"/>
          </p:nvPr>
        </p:nvSpPr>
        <p:spPr/>
        <p:txBody>
          <a:bodyPr>
            <a:normAutofit fontScale="62500" lnSpcReduction="20000"/>
          </a:bodyPr>
          <a:lstStyle/>
          <a:p>
            <a:pPr>
              <a:buNone/>
            </a:pPr>
            <a:r>
              <a:rPr lang="hr-HR" dirty="0" smtClean="0"/>
              <a:t>Daljnje sličnosti:</a:t>
            </a:r>
          </a:p>
          <a:p>
            <a:pPr>
              <a:buNone/>
            </a:pPr>
            <a:r>
              <a:rPr lang="hr-HR" dirty="0" smtClean="0"/>
              <a:t>Augustovski putnici posjećivali su mjesta posvećenja, ali nisu imali pravo dostupa u “stražnje regije” (za izvorne svećenike) – Regija 4 – stražnje regije za “sve ostale putnike”.</a:t>
            </a:r>
          </a:p>
          <a:p>
            <a:pPr>
              <a:buNone/>
            </a:pPr>
            <a:r>
              <a:rPr lang="hr-HR" dirty="0" smtClean="0"/>
              <a:t>Obilježja Augustovskog turizma:</a:t>
            </a:r>
          </a:p>
          <a:p>
            <a:pPr>
              <a:buNone/>
            </a:pPr>
            <a:r>
              <a:rPr lang="hr-HR" dirty="0" smtClean="0"/>
              <a:t>Posjet mjesta “samo da ih se vidi”; blizu su ozbiljnim </a:t>
            </a:r>
            <a:r>
              <a:rPr lang="hr-HR" dirty="0" err="1" smtClean="0"/>
              <a:t>društvneim</a:t>
            </a:r>
            <a:r>
              <a:rPr lang="hr-HR" dirty="0" smtClean="0"/>
              <a:t> aktivnostima, sadrže objekte specijalističke koristi, i često ezoteričnih vještina; </a:t>
            </a:r>
          </a:p>
          <a:p>
            <a:pPr>
              <a:buNone/>
            </a:pPr>
            <a:r>
              <a:rPr lang="hr-HR" dirty="0" smtClean="0"/>
              <a:t>Ta su mjesta bila otvorena, barem u neka vremena </a:t>
            </a:r>
            <a:r>
              <a:rPr lang="hr-HR" dirty="0" err="1" smtClean="0"/>
              <a:t>outsiderima</a:t>
            </a:r>
            <a:r>
              <a:rPr lang="hr-HR" dirty="0" smtClean="0"/>
              <a:t>.</a:t>
            </a:r>
          </a:p>
          <a:p>
            <a:pPr>
              <a:buNone/>
            </a:pPr>
            <a:r>
              <a:rPr lang="hr-HR" dirty="0" smtClean="0"/>
              <a:t>Posjetitelji su morali plaćati ulaznice, novcem, hranom ili drugim objektima.</a:t>
            </a:r>
            <a:endParaRPr lang="hr-HR" dirty="0"/>
          </a:p>
        </p:txBody>
      </p:sp>
      <p:pic>
        <p:nvPicPr>
          <p:cNvPr id="24578" name="Picture 2" descr="http://www.mlahanas.de/Greeks/images/DelphiRec.jpg"/>
          <p:cNvPicPr>
            <a:picLocks noChangeAspect="1" noChangeArrowheads="1"/>
          </p:cNvPicPr>
          <p:nvPr/>
        </p:nvPicPr>
        <p:blipFill>
          <a:blip r:embed="rId2" cstate="print"/>
          <a:srcRect/>
          <a:stretch>
            <a:fillRect/>
          </a:stretch>
        </p:blipFill>
        <p:spPr bwMode="auto">
          <a:xfrm>
            <a:off x="214282" y="1571612"/>
            <a:ext cx="4267200" cy="501491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 turizma</a:t>
            </a:r>
            <a:endParaRPr lang="hr-HR" dirty="0"/>
          </a:p>
        </p:txBody>
      </p:sp>
      <p:sp>
        <p:nvSpPr>
          <p:cNvPr id="3" name="Content Placeholder 2"/>
          <p:cNvSpPr>
            <a:spLocks noGrp="1"/>
          </p:cNvSpPr>
          <p:nvPr>
            <p:ph sz="half" idx="1"/>
          </p:nvPr>
        </p:nvSpPr>
        <p:spPr/>
        <p:txBody>
          <a:bodyPr>
            <a:normAutofit fontScale="85000" lnSpcReduction="20000"/>
          </a:bodyPr>
          <a:lstStyle/>
          <a:p>
            <a:pPr>
              <a:buNone/>
            </a:pPr>
            <a:r>
              <a:rPr lang="hr-HR" dirty="0" smtClean="0"/>
              <a:t>“</a:t>
            </a:r>
            <a:r>
              <a:rPr lang="hr-HR" dirty="0" err="1" smtClean="0"/>
              <a:t>Staged</a:t>
            </a:r>
            <a:r>
              <a:rPr lang="hr-HR" dirty="0" smtClean="0"/>
              <a:t> </a:t>
            </a:r>
            <a:r>
              <a:rPr lang="hr-HR" dirty="0" err="1" smtClean="0"/>
              <a:t>authenticity</a:t>
            </a:r>
            <a:r>
              <a:rPr lang="hr-HR" dirty="0" smtClean="0"/>
              <a:t>”: “odglumljena autentičnost”: putnicima su na prvom nilskom kataraktu domaći stanovnici glumili </a:t>
            </a:r>
            <a:r>
              <a:rPr lang="hr-HR" dirty="0" err="1" smtClean="0"/>
              <a:t>dramulete</a:t>
            </a:r>
            <a:r>
              <a:rPr lang="hr-HR" dirty="0" smtClean="0"/>
              <a:t>, davali im da gledaju kako proizvode </a:t>
            </a:r>
            <a:r>
              <a:rPr lang="hr-HR" dirty="0" err="1" smtClean="0"/>
              <a:t>proizvode</a:t>
            </a:r>
            <a:r>
              <a:rPr lang="hr-HR" dirty="0" smtClean="0"/>
              <a:t>, glumili da se nalaze u opasnosti na rijeci…</a:t>
            </a:r>
          </a:p>
          <a:p>
            <a:pPr>
              <a:buNone/>
            </a:pPr>
            <a:r>
              <a:rPr lang="hr-HR" dirty="0" smtClean="0"/>
              <a:t>Takva “neautentičnost” je obilježje turizma.</a:t>
            </a:r>
            <a:endParaRPr lang="hr-HR" dirty="0"/>
          </a:p>
        </p:txBody>
      </p:sp>
      <p:sp>
        <p:nvSpPr>
          <p:cNvPr id="4" name="Content Placeholder 3"/>
          <p:cNvSpPr>
            <a:spLocks noGrp="1"/>
          </p:cNvSpPr>
          <p:nvPr>
            <p:ph sz="half" idx="2"/>
          </p:nvPr>
        </p:nvSpPr>
        <p:spPr/>
        <p:txBody>
          <a:bodyPr>
            <a:normAutofit fontScale="85000" lnSpcReduction="20000"/>
          </a:bodyPr>
          <a:lstStyle/>
          <a:p>
            <a:pPr>
              <a:buNone/>
            </a:pPr>
            <a:r>
              <a:rPr lang="hr-HR" dirty="0" smtClean="0"/>
              <a:t>Augustovska “velika tura” bila je dostupna samo bogatijim obiteljima, mladima iz takvih obitelji da u Grčkoj dovrše svoje obrazovanje, senatorima i </a:t>
            </a:r>
            <a:r>
              <a:rPr lang="hr-HR" dirty="0" err="1" smtClean="0"/>
              <a:t>ekvestorima</a:t>
            </a:r>
            <a:r>
              <a:rPr lang="hr-HR" dirty="0" smtClean="0"/>
              <a:t>.</a:t>
            </a:r>
          </a:p>
          <a:p>
            <a:pPr>
              <a:buNone/>
            </a:pPr>
            <a:r>
              <a:rPr lang="hr-HR" dirty="0" smtClean="0"/>
              <a:t>Za ostale su postojale plaže (</a:t>
            </a:r>
            <a:r>
              <a:rPr lang="hr-HR" dirty="0" err="1" smtClean="0"/>
              <a:t>Lido</a:t>
            </a:r>
            <a:r>
              <a:rPr lang="hr-HR" dirty="0" smtClean="0"/>
              <a:t>) Od Rima do Napulja bila je Rivijera. Vikendice. </a:t>
            </a:r>
            <a:r>
              <a:rPr lang="hr-HR" dirty="0" err="1" smtClean="0"/>
              <a:t>Villegiatura</a:t>
            </a:r>
            <a:r>
              <a:rPr lang="hr-HR" dirty="0" smtClean="0"/>
              <a:t> (izmjena gostiju i svakodnevnih proslava); </a:t>
            </a:r>
            <a:r>
              <a:rPr lang="hr-HR" dirty="0" err="1" smtClean="0"/>
              <a:t>yahting</a:t>
            </a:r>
            <a:r>
              <a:rPr lang="hr-HR" dirty="0" smtClean="0"/>
              <a:t>… sport, gladijatori, koncerti, akrobati… Bio je to Rim izvan Rima.</a:t>
            </a:r>
            <a:endParaRPr lang="hr-H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3. Povijest turizma</a:t>
            </a:r>
            <a:endParaRPr lang="hr-HR" dirty="0"/>
          </a:p>
        </p:txBody>
      </p:sp>
      <p:sp>
        <p:nvSpPr>
          <p:cNvPr id="3" name="Content Placeholder 2"/>
          <p:cNvSpPr>
            <a:spLocks noGrp="1"/>
          </p:cNvSpPr>
          <p:nvPr>
            <p:ph sz="half" idx="1"/>
          </p:nvPr>
        </p:nvSpPr>
        <p:spPr/>
        <p:txBody>
          <a:bodyPr>
            <a:normAutofit fontScale="70000" lnSpcReduction="20000"/>
          </a:bodyPr>
          <a:lstStyle/>
          <a:p>
            <a:r>
              <a:rPr lang="hr-HR" dirty="0" smtClean="0"/>
              <a:t>3 vrste specijalnog Augustovskog turizma:</a:t>
            </a:r>
          </a:p>
          <a:p>
            <a:r>
              <a:rPr lang="hr-HR" dirty="0" smtClean="0"/>
              <a:t>Zdravstveni, “</a:t>
            </a:r>
            <a:r>
              <a:rPr lang="hr-HR" dirty="0" err="1" smtClean="0"/>
              <a:t>oracle</a:t>
            </a:r>
            <a:r>
              <a:rPr lang="hr-HR" dirty="0" smtClean="0"/>
              <a:t>” turizam i sportski.</a:t>
            </a:r>
          </a:p>
          <a:p>
            <a:r>
              <a:rPr lang="hr-HR" dirty="0" smtClean="0"/>
              <a:t>Povezanost religije i zdravlja – </a:t>
            </a:r>
            <a:r>
              <a:rPr lang="hr-HR" dirty="0" err="1" smtClean="0"/>
              <a:t>mix</a:t>
            </a:r>
            <a:r>
              <a:rPr lang="hr-HR" dirty="0" smtClean="0"/>
              <a:t> zdravstvenog turizma i religioznoga – izgradnja </a:t>
            </a:r>
            <a:r>
              <a:rPr lang="hr-HR" dirty="0" err="1" smtClean="0"/>
              <a:t>doritorija</a:t>
            </a:r>
            <a:r>
              <a:rPr lang="hr-HR" dirty="0" smtClean="0"/>
              <a:t>, menadžment tisuća posjetitelja</a:t>
            </a:r>
          </a:p>
          <a:p>
            <a:r>
              <a:rPr lang="hr-HR" dirty="0" smtClean="0"/>
              <a:t>(</a:t>
            </a:r>
            <a:r>
              <a:rPr lang="hr-HR" dirty="0" err="1" smtClean="0"/>
              <a:t>Asklepijev</a:t>
            </a:r>
            <a:r>
              <a:rPr lang="hr-HR" dirty="0" smtClean="0"/>
              <a:t> hram, Hipokratova škola na Kosu, </a:t>
            </a:r>
            <a:r>
              <a:rPr lang="hr-HR" dirty="0" err="1" smtClean="0"/>
              <a:t>Galenova</a:t>
            </a:r>
            <a:r>
              <a:rPr lang="hr-HR" dirty="0" smtClean="0"/>
              <a:t> u </a:t>
            </a:r>
            <a:r>
              <a:rPr lang="hr-HR" dirty="0" err="1" smtClean="0"/>
              <a:t>Pergamonu</a:t>
            </a:r>
            <a:r>
              <a:rPr lang="hr-HR" dirty="0" smtClean="0"/>
              <a:t>)</a:t>
            </a:r>
            <a:endParaRPr lang="hr-HR" dirty="0"/>
          </a:p>
        </p:txBody>
      </p:sp>
      <p:sp>
        <p:nvSpPr>
          <p:cNvPr id="4" name="Content Placeholder 3"/>
          <p:cNvSpPr>
            <a:spLocks noGrp="1"/>
          </p:cNvSpPr>
          <p:nvPr>
            <p:ph sz="half" idx="2"/>
          </p:nvPr>
        </p:nvSpPr>
        <p:spPr/>
        <p:txBody>
          <a:bodyPr>
            <a:normAutofit fontScale="70000" lnSpcReduction="20000"/>
          </a:bodyPr>
          <a:lstStyle/>
          <a:p>
            <a:r>
              <a:rPr lang="hr-HR" dirty="0" smtClean="0"/>
              <a:t>Rimski “navijači” za gladijatore bili su slični današnjim nogometnim navijačima.</a:t>
            </a:r>
          </a:p>
          <a:p>
            <a:r>
              <a:rPr lang="hr-HR" dirty="0" smtClean="0"/>
              <a:t>Pisanje vodiča (</a:t>
            </a:r>
            <a:r>
              <a:rPr lang="hr-HR" dirty="0" err="1" smtClean="0"/>
              <a:t>Pausanije</a:t>
            </a:r>
            <a:r>
              <a:rPr lang="hr-HR" dirty="0" smtClean="0"/>
              <a:t>, </a:t>
            </a:r>
            <a:r>
              <a:rPr lang="hr-HR" dirty="0" err="1" smtClean="0"/>
              <a:t>Lucian</a:t>
            </a:r>
            <a:r>
              <a:rPr lang="hr-HR" dirty="0" smtClean="0"/>
              <a:t>, </a:t>
            </a:r>
            <a:r>
              <a:rPr lang="hr-HR" dirty="0" err="1" smtClean="0"/>
              <a:t>Varo</a:t>
            </a:r>
            <a:r>
              <a:rPr lang="hr-HR" dirty="0" smtClean="0"/>
              <a:t>, </a:t>
            </a:r>
            <a:r>
              <a:rPr lang="hr-HR" dirty="0" err="1" smtClean="0"/>
              <a:t>Plutarh</a:t>
            </a:r>
            <a:r>
              <a:rPr lang="hr-HR" dirty="0" smtClean="0"/>
              <a:t> -): “Ljudi su putovali do Egipta i sve do Crvenoga mora ne zato što su voljeli trgovinu već su voljeli gledati stvari i učiti o njima”.</a:t>
            </a:r>
          </a:p>
          <a:p>
            <a:r>
              <a:rPr lang="hr-HR" dirty="0" smtClean="0"/>
              <a:t>Vodiči po </a:t>
            </a:r>
            <a:r>
              <a:rPr lang="hr-HR" dirty="0" err="1" smtClean="0"/>
              <a:t>Argosu</a:t>
            </a:r>
            <a:r>
              <a:rPr lang="hr-HR" dirty="0" smtClean="0"/>
              <a:t> znali su da priče koje pričaju nisu istinite, ali su ih posjetiteljima ipak pričali. “Bitno je bilo što su posjetitelji vidjeli (a ne što su vjerovali). Slava objekta poprimala je samostalni smisao.</a:t>
            </a:r>
            <a:endParaRPr lang="hr-H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 Povijest turizma</a:t>
            </a:r>
            <a:endParaRPr lang="hr-HR" dirty="0"/>
          </a:p>
        </p:txBody>
      </p:sp>
      <p:sp>
        <p:nvSpPr>
          <p:cNvPr id="3" name="Content Placeholder 2"/>
          <p:cNvSpPr>
            <a:spLocks noGrp="1"/>
          </p:cNvSpPr>
          <p:nvPr>
            <p:ph sz="half" idx="1"/>
          </p:nvPr>
        </p:nvSpPr>
        <p:spPr>
          <a:xfrm>
            <a:off x="457200" y="1600201"/>
            <a:ext cx="4038600" cy="1471610"/>
          </a:xfrm>
        </p:spPr>
        <p:txBody>
          <a:bodyPr>
            <a:normAutofit fontScale="92500" lnSpcReduction="20000"/>
          </a:bodyPr>
          <a:lstStyle/>
          <a:p>
            <a:r>
              <a:rPr lang="hr-HR" dirty="0" smtClean="0"/>
              <a:t>Augustovski “pogled” bio je selektivan intelektualni pogled koji je očekivao samo ono “kvalitetno”</a:t>
            </a:r>
            <a:endParaRPr lang="hr-HR" dirty="0"/>
          </a:p>
        </p:txBody>
      </p:sp>
      <p:sp>
        <p:nvSpPr>
          <p:cNvPr id="4" name="Content Placeholder 3"/>
          <p:cNvSpPr>
            <a:spLocks noGrp="1"/>
          </p:cNvSpPr>
          <p:nvPr>
            <p:ph sz="half" idx="2"/>
          </p:nvPr>
        </p:nvSpPr>
        <p:spPr/>
        <p:txBody>
          <a:bodyPr>
            <a:normAutofit fontScale="92500" lnSpcReduction="20000"/>
          </a:bodyPr>
          <a:lstStyle/>
          <a:p>
            <a:r>
              <a:rPr lang="hr-HR" dirty="0" smtClean="0"/>
              <a:t>Kako su se ostvarivala tako daleka putovanja (logistika): </a:t>
            </a:r>
          </a:p>
          <a:p>
            <a:r>
              <a:rPr lang="hr-HR" dirty="0" smtClean="0"/>
              <a:t>Rimljani su smislili mrežu cesta, na kojima se moglo putovati 100 milja dnevno sistemom razmjene konja (na svakih šest milja). </a:t>
            </a:r>
          </a:p>
          <a:p>
            <a:r>
              <a:rPr lang="hr-HR" dirty="0" smtClean="0"/>
              <a:t>Primjenjivali su vojnu tehnologiju za civilnu upotrebu. </a:t>
            </a:r>
          </a:p>
          <a:p>
            <a:r>
              <a:rPr lang="hr-HR" dirty="0" smtClean="0"/>
              <a:t>(Bojali su se vožnji brodovima).</a:t>
            </a:r>
            <a:endParaRPr lang="hr-HR" dirty="0"/>
          </a:p>
        </p:txBody>
      </p:sp>
      <p:pic>
        <p:nvPicPr>
          <p:cNvPr id="21506" name="Picture 2" descr="http://www.trani-ius.it/Na4.jpg"/>
          <p:cNvPicPr>
            <a:picLocks noChangeAspect="1" noChangeArrowheads="1"/>
          </p:cNvPicPr>
          <p:nvPr/>
        </p:nvPicPr>
        <p:blipFill>
          <a:blip r:embed="rId2" cstate="print"/>
          <a:srcRect/>
          <a:stretch>
            <a:fillRect/>
          </a:stretch>
        </p:blipFill>
        <p:spPr bwMode="auto">
          <a:xfrm>
            <a:off x="0" y="3143248"/>
            <a:ext cx="4500562" cy="371475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fchatzigianis.com/photos/uncategorized/2008/02/01/stjacquesma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500034" y="857232"/>
            <a:ext cx="4686304" cy="796908"/>
          </a:xfrm>
          <a:solidFill>
            <a:srgbClr val="FFFF00"/>
          </a:solidFill>
        </p:spPr>
        <p:txBody>
          <a:bodyPr>
            <a:normAutofit fontScale="90000"/>
          </a:bodyPr>
          <a:lstStyle/>
          <a:p>
            <a:r>
              <a:rPr lang="hr-HR" dirty="0" smtClean="0"/>
              <a:t>2.1. Povijest turizma</a:t>
            </a:r>
            <a:endParaRPr lang="hr-HR" dirty="0"/>
          </a:p>
        </p:txBody>
      </p:sp>
      <p:sp>
        <p:nvSpPr>
          <p:cNvPr id="3" name="Content Placeholder 2"/>
          <p:cNvSpPr>
            <a:spLocks noGrp="1"/>
          </p:cNvSpPr>
          <p:nvPr>
            <p:ph sz="half" idx="1"/>
          </p:nvPr>
        </p:nvSpPr>
        <p:spPr>
          <a:xfrm>
            <a:off x="2786050" y="2786058"/>
            <a:ext cx="2828916" cy="1971675"/>
          </a:xfrm>
          <a:solidFill>
            <a:srgbClr val="FFFF00"/>
          </a:solidFill>
        </p:spPr>
        <p:txBody>
          <a:bodyPr>
            <a:normAutofit fontScale="92500" lnSpcReduction="10000"/>
          </a:bodyPr>
          <a:lstStyle/>
          <a:p>
            <a:pPr>
              <a:buNone/>
            </a:pPr>
            <a:r>
              <a:rPr lang="hr-HR" dirty="0" smtClean="0"/>
              <a:t>Srednjovjekovni sustav hodočašća u </a:t>
            </a:r>
            <a:r>
              <a:rPr lang="hr-HR" dirty="0" err="1" smtClean="0"/>
              <a:t>Santiago</a:t>
            </a:r>
            <a:r>
              <a:rPr lang="hr-HR" dirty="0" smtClean="0"/>
              <a:t> de </a:t>
            </a:r>
            <a:r>
              <a:rPr lang="hr-HR" dirty="0" err="1" smtClean="0"/>
              <a:t>Compostella</a:t>
            </a:r>
            <a:endParaRPr lang="hr-HR" dirty="0" smtClean="0"/>
          </a:p>
          <a:p>
            <a:endParaRPr lang="hr-H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pic>
        <p:nvPicPr>
          <p:cNvPr id="62468" name="Picture 4" descr="http://compostela2010.free.fr/CaminosEuropa.gif"/>
          <p:cNvPicPr>
            <a:picLocks noChangeAspect="1" noChangeArrowheads="1"/>
          </p:cNvPicPr>
          <p:nvPr/>
        </p:nvPicPr>
        <p:blipFill>
          <a:blip r:embed="rId2" cstate="print"/>
          <a:srcRect/>
          <a:stretch>
            <a:fillRect/>
          </a:stretch>
        </p:blipFill>
        <p:spPr bwMode="auto">
          <a:xfrm>
            <a:off x="0" y="0"/>
            <a:ext cx="9080500" cy="678023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2.1. Povijest turizma</a:t>
            </a:r>
            <a:endParaRPr lang="hr-HR" dirty="0"/>
          </a:p>
        </p:txBody>
      </p:sp>
      <p:sp>
        <p:nvSpPr>
          <p:cNvPr id="3" name="Content Placeholder 2"/>
          <p:cNvSpPr>
            <a:spLocks noGrp="1"/>
          </p:cNvSpPr>
          <p:nvPr>
            <p:ph sz="half" idx="1"/>
          </p:nvPr>
        </p:nvSpPr>
        <p:spPr/>
        <p:txBody>
          <a:bodyPr>
            <a:normAutofit/>
          </a:bodyPr>
          <a:lstStyle/>
          <a:p>
            <a:r>
              <a:rPr lang="hr-HR" dirty="0" smtClean="0"/>
              <a:t>Hodočašća u </a:t>
            </a:r>
            <a:r>
              <a:rPr lang="hr-HR" dirty="0" err="1" smtClean="0"/>
              <a:t>Santiago</a:t>
            </a:r>
            <a:r>
              <a:rPr lang="hr-HR" dirty="0" smtClean="0"/>
              <a:t> tijekom 11. i 12. stoljeća bila su potaknuta:</a:t>
            </a:r>
          </a:p>
          <a:p>
            <a:r>
              <a:rPr lang="hr-HR" dirty="0" smtClean="0"/>
              <a:t>Demografskom revolucijom</a:t>
            </a:r>
          </a:p>
          <a:p>
            <a:r>
              <a:rPr lang="hr-HR" dirty="0" smtClean="0"/>
              <a:t>Oslobođenjem iberijskih krajeva od Islama</a:t>
            </a:r>
          </a:p>
          <a:p>
            <a:r>
              <a:rPr lang="hr-HR" dirty="0" smtClean="0"/>
              <a:t>“svetošću” puta (prikazanjem repatice)</a:t>
            </a:r>
            <a:endParaRPr lang="hr-HR" dirty="0"/>
          </a:p>
        </p:txBody>
      </p:sp>
      <p:sp>
        <p:nvSpPr>
          <p:cNvPr id="4" name="Content Placeholder 3"/>
          <p:cNvSpPr>
            <a:spLocks noGrp="1"/>
          </p:cNvSpPr>
          <p:nvPr>
            <p:ph sz="half" idx="2"/>
          </p:nvPr>
        </p:nvSpPr>
        <p:spPr/>
        <p:txBody>
          <a:bodyPr>
            <a:normAutofit/>
          </a:bodyPr>
          <a:lstStyle/>
          <a:p>
            <a:r>
              <a:rPr lang="hr-HR" dirty="0" smtClean="0"/>
              <a:t>Za razliku od Augustovskih turista, mase hodočasnika nisu išle na put “da se vide mjesta”, ali </a:t>
            </a:r>
          </a:p>
          <a:p>
            <a:r>
              <a:rPr lang="hr-HR" dirty="0" smtClean="0"/>
              <a:t>sustav </a:t>
            </a:r>
            <a:r>
              <a:rPr lang="hr-HR" dirty="0" err="1" smtClean="0"/>
              <a:t>otiuma</a:t>
            </a:r>
            <a:r>
              <a:rPr lang="hr-HR" dirty="0" smtClean="0"/>
              <a:t> razrađen kao crkveni sustav (svratišta i skloništa uz novoizgrađene crkve) – romanika!!!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257676" cy="1143000"/>
          </a:xfrm>
        </p:spPr>
        <p:txBody>
          <a:bodyPr>
            <a:normAutofit fontScale="90000"/>
          </a:bodyPr>
          <a:lstStyle/>
          <a:p>
            <a:r>
              <a:rPr lang="hr-HR" dirty="0" smtClean="0"/>
              <a:t>2.1. Povijest turizma</a:t>
            </a:r>
            <a:endParaRPr lang="hr-HR" dirty="0"/>
          </a:p>
        </p:txBody>
      </p:sp>
      <p:sp>
        <p:nvSpPr>
          <p:cNvPr id="3" name="Content Placeholder 2"/>
          <p:cNvSpPr>
            <a:spLocks noGrp="1"/>
          </p:cNvSpPr>
          <p:nvPr>
            <p:ph sz="half" idx="1"/>
          </p:nvPr>
        </p:nvSpPr>
        <p:spPr/>
        <p:txBody>
          <a:bodyPr>
            <a:normAutofit lnSpcReduction="10000"/>
          </a:bodyPr>
          <a:lstStyle/>
          <a:p>
            <a:r>
              <a:rPr lang="hr-HR" dirty="0" smtClean="0"/>
              <a:t>Ustvari se zapadnjačka civilizacija takvim putovanjima tek izgrađivala kao zajednički sustav vrijednosti.</a:t>
            </a:r>
          </a:p>
          <a:p>
            <a:r>
              <a:rPr lang="hr-HR" dirty="0" smtClean="0"/>
              <a:t>Masovna putovanja</a:t>
            </a:r>
          </a:p>
          <a:p>
            <a:pPr lvl="1"/>
            <a:r>
              <a:rPr lang="hr-HR" dirty="0" smtClean="0"/>
              <a:t>Sustavi kontrole</a:t>
            </a:r>
          </a:p>
          <a:p>
            <a:r>
              <a:rPr lang="hr-HR" dirty="0" smtClean="0"/>
              <a:t>Razlike u </a:t>
            </a:r>
            <a:r>
              <a:rPr lang="hr-HR" dirty="0" err="1" smtClean="0"/>
              <a:t>putevima</a:t>
            </a:r>
            <a:r>
              <a:rPr lang="hr-HR" dirty="0" smtClean="0"/>
              <a:t> (i opasnostima)</a:t>
            </a:r>
            <a:endParaRPr lang="hr-HR" dirty="0"/>
          </a:p>
        </p:txBody>
      </p:sp>
      <p:pic>
        <p:nvPicPr>
          <p:cNvPr id="63490" name="Picture 2" descr="http://www.cst.cmich.edu/users/dietr1rv/zoogems/shell-from%20Craig.bmp"/>
          <p:cNvPicPr>
            <a:picLocks noChangeAspect="1" noChangeArrowheads="1"/>
          </p:cNvPicPr>
          <p:nvPr/>
        </p:nvPicPr>
        <p:blipFill>
          <a:blip r:embed="rId2" cstate="print"/>
          <a:srcRect/>
          <a:stretch>
            <a:fillRect/>
          </a:stretch>
        </p:blipFill>
        <p:spPr bwMode="auto">
          <a:xfrm>
            <a:off x="5214942" y="1214422"/>
            <a:ext cx="2800350" cy="2124075"/>
          </a:xfrm>
          <a:prstGeom prst="rect">
            <a:avLst/>
          </a:prstGeom>
          <a:noFill/>
        </p:spPr>
      </p:pic>
      <p:pic>
        <p:nvPicPr>
          <p:cNvPr id="17410" name="Picture 2" descr="http://image.maniadb.com/images/album/167/167571_1_f.jpg"/>
          <p:cNvPicPr>
            <a:picLocks noChangeAspect="1" noChangeArrowheads="1"/>
          </p:cNvPicPr>
          <p:nvPr/>
        </p:nvPicPr>
        <p:blipFill>
          <a:blip r:embed="rId3" cstate="print"/>
          <a:srcRect/>
          <a:stretch>
            <a:fillRect/>
          </a:stretch>
        </p:blipFill>
        <p:spPr bwMode="auto">
          <a:xfrm>
            <a:off x="4857752" y="3524250"/>
            <a:ext cx="3352800" cy="31194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1. Turizam kao ljudska potreba</a:t>
            </a:r>
            <a:endParaRPr lang="hr-HR" dirty="0"/>
          </a:p>
        </p:txBody>
      </p:sp>
      <p:sp>
        <p:nvSpPr>
          <p:cNvPr id="3" name="Content Placeholder 2"/>
          <p:cNvSpPr>
            <a:spLocks noGrp="1"/>
          </p:cNvSpPr>
          <p:nvPr>
            <p:ph sz="half" idx="1"/>
          </p:nvPr>
        </p:nvSpPr>
        <p:spPr>
          <a:xfrm>
            <a:off x="457200" y="1600200"/>
            <a:ext cx="2471726" cy="4525963"/>
          </a:xfrm>
        </p:spPr>
        <p:txBody>
          <a:bodyPr/>
          <a:lstStyle/>
          <a:p>
            <a:pPr>
              <a:buNone/>
            </a:pPr>
            <a:r>
              <a:rPr lang="hr-HR" dirty="0" smtClean="0"/>
              <a:t>Druga krajnost: </a:t>
            </a:r>
          </a:p>
          <a:p>
            <a:pPr>
              <a:buNone/>
            </a:pPr>
            <a:r>
              <a:rPr lang="hr-HR" dirty="0" smtClean="0"/>
              <a:t>Diogen(i – paradoksalno - masovni turisti):</a:t>
            </a:r>
          </a:p>
          <a:p>
            <a:pPr>
              <a:buNone/>
            </a:pPr>
            <a:r>
              <a:rPr lang="hr-HR" dirty="0" smtClean="0"/>
              <a:t>“Sve svoje nosim sa sobom”</a:t>
            </a:r>
            <a:endParaRPr lang="hr-HR" dirty="0"/>
          </a:p>
        </p:txBody>
      </p:sp>
      <p:pic>
        <p:nvPicPr>
          <p:cNvPr id="1025" name="Picture 1" descr="C:\Documents and Settings\korisnik\My Documents\My Pictures\cover-650.jpg"/>
          <p:cNvPicPr>
            <a:picLocks noChangeAspect="1" noChangeArrowheads="1"/>
          </p:cNvPicPr>
          <p:nvPr/>
        </p:nvPicPr>
        <p:blipFill>
          <a:blip r:embed="rId2" cstate="print"/>
          <a:srcRect/>
          <a:stretch>
            <a:fillRect/>
          </a:stretch>
        </p:blipFill>
        <p:spPr bwMode="auto">
          <a:xfrm>
            <a:off x="2952750" y="1714488"/>
            <a:ext cx="6191250" cy="44196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86238" cy="1143000"/>
          </a:xfrm>
        </p:spPr>
        <p:txBody>
          <a:bodyPr>
            <a:normAutofit fontScale="90000"/>
          </a:bodyPr>
          <a:lstStyle/>
          <a:p>
            <a:r>
              <a:rPr lang="hr-HR" dirty="0" smtClean="0"/>
              <a:t>2.3. Povijest turizma</a:t>
            </a:r>
            <a:endParaRPr lang="hr-HR" dirty="0"/>
          </a:p>
        </p:txBody>
      </p:sp>
      <p:sp>
        <p:nvSpPr>
          <p:cNvPr id="3" name="Content Placeholder 2"/>
          <p:cNvSpPr>
            <a:spLocks noGrp="1"/>
          </p:cNvSpPr>
          <p:nvPr>
            <p:ph sz="half" idx="1"/>
          </p:nvPr>
        </p:nvSpPr>
        <p:spPr>
          <a:xfrm>
            <a:off x="457200" y="1600201"/>
            <a:ext cx="7901014" cy="2543180"/>
          </a:xfrm>
        </p:spPr>
        <p:txBody>
          <a:bodyPr>
            <a:normAutofit fontScale="85000" lnSpcReduction="20000"/>
          </a:bodyPr>
          <a:lstStyle/>
          <a:p>
            <a:pPr>
              <a:buNone/>
            </a:pPr>
            <a:r>
              <a:rPr lang="hr-HR" dirty="0" err="1" smtClean="0"/>
              <a:t>John</a:t>
            </a:r>
            <a:r>
              <a:rPr lang="hr-HR" dirty="0" smtClean="0"/>
              <a:t> </a:t>
            </a:r>
            <a:r>
              <a:rPr lang="hr-HR" dirty="0" err="1" smtClean="0"/>
              <a:t>MacKenzie</a:t>
            </a:r>
            <a:r>
              <a:rPr lang="hr-HR" dirty="0" smtClean="0"/>
              <a:t>: </a:t>
            </a:r>
            <a:r>
              <a:rPr lang="hr-HR" i="1" dirty="0" err="1" smtClean="0"/>
              <a:t>Empries</a:t>
            </a:r>
            <a:r>
              <a:rPr lang="hr-HR" i="1" dirty="0" smtClean="0"/>
              <a:t> of </a:t>
            </a:r>
            <a:r>
              <a:rPr lang="hr-HR" i="1" dirty="0" err="1" smtClean="0"/>
              <a:t>Travel</a:t>
            </a:r>
            <a:r>
              <a:rPr lang="hr-HR" i="1" dirty="0" smtClean="0"/>
              <a:t>: </a:t>
            </a:r>
            <a:r>
              <a:rPr lang="hr-HR" i="1" dirty="0" err="1" smtClean="0"/>
              <a:t>British</a:t>
            </a:r>
            <a:r>
              <a:rPr lang="hr-HR" i="1" dirty="0" smtClean="0"/>
              <a:t> </a:t>
            </a:r>
            <a:r>
              <a:rPr lang="hr-HR" i="1" dirty="0" err="1" smtClean="0"/>
              <a:t>Guide</a:t>
            </a:r>
            <a:r>
              <a:rPr lang="hr-HR" i="1" dirty="0" smtClean="0"/>
              <a:t> Books and </a:t>
            </a:r>
            <a:r>
              <a:rPr lang="hr-HR" i="1" dirty="0" err="1" smtClean="0"/>
              <a:t>Cultural</a:t>
            </a:r>
            <a:r>
              <a:rPr lang="hr-HR" i="1" dirty="0" smtClean="0"/>
              <a:t> </a:t>
            </a:r>
            <a:r>
              <a:rPr lang="hr-HR" i="1" dirty="0" err="1" smtClean="0"/>
              <a:t>Imperialism</a:t>
            </a:r>
            <a:r>
              <a:rPr lang="hr-HR" i="1" dirty="0" smtClean="0"/>
              <a:t> in 19th and 20th </a:t>
            </a:r>
            <a:r>
              <a:rPr lang="hr-HR" i="1" dirty="0" err="1" smtClean="0"/>
              <a:t>Centuries</a:t>
            </a:r>
            <a:endParaRPr lang="hr-HR" i="1" dirty="0" smtClean="0"/>
          </a:p>
          <a:p>
            <a:pPr>
              <a:buNone/>
            </a:pPr>
            <a:r>
              <a:rPr lang="hr-HR" dirty="0" smtClean="0"/>
              <a:t>Masovna proizvodnja vodiča za sve potrebe putnika: “turiste, sportaše, invalide i </a:t>
            </a:r>
            <a:r>
              <a:rPr lang="hr-HR" dirty="0" err="1" smtClean="0"/>
              <a:t>settlere</a:t>
            </a:r>
            <a:r>
              <a:rPr lang="hr-HR" dirty="0" smtClean="0"/>
              <a:t>”. Pojava takvih vodiča oslikava postojanje i ekspanziju imperijalističkoga tržišta, postojanje profesionalaca, tehničara, bivših vojnika, misionara, učitelja, bogatih putnika, sluga, i svih drugih kojima bi vodiči mogli služiti.</a:t>
            </a:r>
            <a:endParaRPr lang="hr-HR" dirty="0"/>
          </a:p>
        </p:txBody>
      </p:sp>
      <p:pic>
        <p:nvPicPr>
          <p:cNvPr id="65538" name="Picture 2" descr="http://pro.corbis.com/images/42-20564543.jpg?size=67&amp;uid=%7BD45E550D-0ED2-422F-838C-1BF951175642%7D"/>
          <p:cNvPicPr>
            <a:picLocks noChangeAspect="1" noChangeArrowheads="1"/>
          </p:cNvPicPr>
          <p:nvPr/>
        </p:nvPicPr>
        <p:blipFill>
          <a:blip r:embed="rId2" cstate="print"/>
          <a:srcRect/>
          <a:stretch>
            <a:fillRect/>
          </a:stretch>
        </p:blipFill>
        <p:spPr bwMode="auto">
          <a:xfrm>
            <a:off x="142844" y="4162425"/>
            <a:ext cx="8715436" cy="26955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43494" cy="1143000"/>
          </a:xfrm>
          <a:solidFill>
            <a:srgbClr val="FFFF00"/>
          </a:solidFill>
        </p:spPr>
        <p:txBody>
          <a:bodyPr/>
          <a:lstStyle/>
          <a:p>
            <a:r>
              <a:rPr lang="hr-HR" dirty="0" smtClean="0"/>
              <a:t>2.3. Povijest turizma</a:t>
            </a:r>
            <a:endParaRPr lang="hr-HR" dirty="0"/>
          </a:p>
        </p:txBody>
      </p:sp>
      <p:sp>
        <p:nvSpPr>
          <p:cNvPr id="3" name="Content Placeholder 2"/>
          <p:cNvSpPr>
            <a:spLocks noGrp="1"/>
          </p:cNvSpPr>
          <p:nvPr>
            <p:ph sz="half" idx="1"/>
          </p:nvPr>
        </p:nvSpPr>
        <p:spPr/>
        <p:txBody>
          <a:bodyPr>
            <a:normAutofit fontScale="62500" lnSpcReduction="20000"/>
          </a:bodyPr>
          <a:lstStyle/>
          <a:p>
            <a:r>
              <a:rPr lang="hr-HR" dirty="0" smtClean="0"/>
              <a:t>Oni su svjedočili o sveopćem napretku (religioznom širenju kršćanstva, ali i o širenju tehnologije – religije buržuja)</a:t>
            </a:r>
          </a:p>
          <a:p>
            <a:r>
              <a:rPr lang="hr-HR" dirty="0" smtClean="0"/>
              <a:t>Turisti kasnog 19. stoljeća činilo se da traže druge kulture, druge krajolike, klime, flore i faune, pa čak i drukčiji moral, ali su istodobno ocrtavali vlastita postignuća i vlastite običaje. Za Britance je biti “imperijalan” značilo biti moderan – i prema tome su se ravnale sve druge vrijednosti.</a:t>
            </a:r>
            <a:endParaRPr lang="hr-HR" dirty="0"/>
          </a:p>
        </p:txBody>
      </p:sp>
      <p:sp>
        <p:nvSpPr>
          <p:cNvPr id="4" name="Content Placeholder 3"/>
          <p:cNvSpPr>
            <a:spLocks noGrp="1"/>
          </p:cNvSpPr>
          <p:nvPr>
            <p:ph sz="half" idx="2"/>
          </p:nvPr>
        </p:nvSpPr>
        <p:spPr/>
        <p:txBody>
          <a:bodyPr>
            <a:normAutofit fontScale="62500" lnSpcReduction="20000"/>
          </a:bodyPr>
          <a:lstStyle/>
          <a:p>
            <a:r>
              <a:rPr lang="hr-HR" dirty="0" smtClean="0"/>
              <a:t>Izrada putničkih vodiča je središnji aspekt procesa </a:t>
            </a:r>
            <a:r>
              <a:rPr lang="hr-HR" dirty="0" err="1" smtClean="0"/>
              <a:t>minijaturizacije</a:t>
            </a:r>
            <a:r>
              <a:rPr lang="hr-HR" dirty="0" smtClean="0"/>
              <a:t>. Svijet se mogao reducirati na knjigu ili atlas, prikazati se u jednoj sobi ili u </a:t>
            </a:r>
            <a:r>
              <a:rPr lang="hr-HR" dirty="0" err="1" smtClean="0"/>
              <a:t>minijaturiziranome</a:t>
            </a:r>
            <a:r>
              <a:rPr lang="hr-HR" dirty="0" smtClean="0"/>
              <a:t> parku.</a:t>
            </a:r>
          </a:p>
          <a:p>
            <a:r>
              <a:rPr lang="hr-HR" dirty="0" smtClean="0"/>
              <a:t>Za razliku od današnjih vodiča, u njima se uvijek osjeća opsesija </a:t>
            </a:r>
            <a:r>
              <a:rPr lang="hr-HR" dirty="0" err="1" smtClean="0"/>
              <a:t>povješću</a:t>
            </a:r>
            <a:r>
              <a:rPr lang="hr-HR" dirty="0" smtClean="0"/>
              <a:t>, progresom, ekonomskim napretkom, arhitekturom i razvojem modernih urbanih oblika. Pojeftinjenje usluga. Vodiči su pojačavali veze s cijelim imperijalnim pothvatom. Vodiči isto tako svjedoče o “imaginarnim zajednicama” koje nisu samo nacije. Centralni mit tih vodiča bio je anglofona nad-nacionalnost, svijet viđen preko putovanja i putničkih “</a:t>
            </a:r>
            <a:r>
              <a:rPr lang="hr-HR" dirty="0" err="1" smtClean="0"/>
              <a:t>gazeta</a:t>
            </a:r>
            <a:r>
              <a:rPr lang="hr-HR" dirty="0" smtClean="0"/>
              <a:t>”. </a:t>
            </a:r>
            <a:endParaRPr lang="hr-H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bkkbooks.com/image/Portugal-and-Spain-Baedeker.jpg"/>
          <p:cNvPicPr>
            <a:picLocks noChangeAspect="1" noChangeArrowheads="1"/>
          </p:cNvPicPr>
          <p:nvPr/>
        </p:nvPicPr>
        <p:blipFill>
          <a:blip r:embed="rId2" cstate="print"/>
          <a:srcRect/>
          <a:stretch>
            <a:fillRect/>
          </a:stretch>
        </p:blipFill>
        <p:spPr bwMode="auto">
          <a:xfrm>
            <a:off x="63500" y="214290"/>
            <a:ext cx="8572500" cy="3983060"/>
          </a:xfrm>
          <a:prstGeom prst="rect">
            <a:avLst/>
          </a:prstGeom>
          <a:noFill/>
        </p:spPr>
      </p:pic>
      <p:sp>
        <p:nvSpPr>
          <p:cNvPr id="2" name="Title 1"/>
          <p:cNvSpPr>
            <a:spLocks noGrp="1"/>
          </p:cNvSpPr>
          <p:nvPr>
            <p:ph type="title"/>
          </p:nvPr>
        </p:nvSpPr>
        <p:spPr>
          <a:xfrm>
            <a:off x="457200" y="274638"/>
            <a:ext cx="4114800" cy="654032"/>
          </a:xfrm>
          <a:solidFill>
            <a:srgbClr val="FFFF00"/>
          </a:solidFill>
        </p:spPr>
        <p:txBody>
          <a:bodyPr>
            <a:normAutofit/>
          </a:bodyPr>
          <a:lstStyle/>
          <a:p>
            <a:r>
              <a:rPr lang="hr-HR" sz="3200" dirty="0" smtClean="0"/>
              <a:t>2.3 Povijest turizma</a:t>
            </a:r>
            <a:endParaRPr lang="hr-HR" sz="3200" dirty="0"/>
          </a:p>
        </p:txBody>
      </p:sp>
      <p:sp>
        <p:nvSpPr>
          <p:cNvPr id="3" name="Content Placeholder 2"/>
          <p:cNvSpPr>
            <a:spLocks noGrp="1"/>
          </p:cNvSpPr>
          <p:nvPr>
            <p:ph sz="half" idx="1"/>
          </p:nvPr>
        </p:nvSpPr>
        <p:spPr>
          <a:xfrm>
            <a:off x="457200" y="4429132"/>
            <a:ext cx="7400948" cy="1928826"/>
          </a:xfrm>
        </p:spPr>
        <p:txBody>
          <a:bodyPr>
            <a:normAutofit fontScale="92500" lnSpcReduction="10000"/>
          </a:bodyPr>
          <a:lstStyle/>
          <a:p>
            <a:r>
              <a:rPr lang="hr-HR" dirty="0" smtClean="0"/>
              <a:t>Novi stil tih vodiča pružio je prvi </a:t>
            </a:r>
            <a:r>
              <a:rPr lang="hr-HR" dirty="0" err="1" smtClean="0"/>
              <a:t>Karl</a:t>
            </a:r>
            <a:r>
              <a:rPr lang="hr-HR" dirty="0" smtClean="0"/>
              <a:t> </a:t>
            </a:r>
            <a:r>
              <a:rPr lang="hr-HR" dirty="0" err="1" smtClean="0"/>
              <a:t>Baedeker</a:t>
            </a:r>
            <a:r>
              <a:rPr lang="hr-HR" dirty="0" smtClean="0"/>
              <a:t> na njemačkome (vodiči po imperijalnim engleskom teritoriju – Egipat, Kanada, Indija. 1830-ih.  Kasnije se objavljuje i na engleskome.  To je carstvo </a:t>
            </a:r>
            <a:r>
              <a:rPr lang="hr-HR" dirty="0" err="1" smtClean="0"/>
              <a:t>izgađeno</a:t>
            </a:r>
            <a:r>
              <a:rPr lang="hr-HR" dirty="0" smtClean="0"/>
              <a:t> na vodiču i mapi…</a:t>
            </a:r>
            <a:endParaRPr lang="hr-H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14866" cy="1143000"/>
          </a:xfrm>
          <a:solidFill>
            <a:srgbClr val="FFFF00"/>
          </a:solidFill>
        </p:spPr>
        <p:txBody>
          <a:bodyPr>
            <a:normAutofit fontScale="90000"/>
          </a:bodyPr>
          <a:lstStyle/>
          <a:p>
            <a:r>
              <a:rPr lang="hr-HR" dirty="0" smtClean="0"/>
              <a:t>2.3. Povijest turizma</a:t>
            </a:r>
            <a:endParaRPr lang="hr-HR" dirty="0"/>
          </a:p>
        </p:txBody>
      </p:sp>
      <p:sp>
        <p:nvSpPr>
          <p:cNvPr id="5" name="Content Placeholder 3"/>
          <p:cNvSpPr>
            <a:spLocks noGrp="1"/>
          </p:cNvSpPr>
          <p:nvPr>
            <p:ph sz="half" idx="1"/>
          </p:nvPr>
        </p:nvSpPr>
        <p:spPr/>
        <p:txBody>
          <a:bodyPr>
            <a:normAutofit lnSpcReduction="10000"/>
          </a:bodyPr>
          <a:lstStyle/>
          <a:p>
            <a:r>
              <a:rPr lang="hr-HR" dirty="0" err="1" smtClean="0"/>
              <a:t>Murrayevi</a:t>
            </a:r>
            <a:r>
              <a:rPr lang="hr-HR" dirty="0" smtClean="0"/>
              <a:t> priručnici – djela istraživača: David </a:t>
            </a:r>
            <a:r>
              <a:rPr lang="hr-HR" dirty="0" err="1" smtClean="0"/>
              <a:t>Livingstone</a:t>
            </a:r>
            <a:r>
              <a:rPr lang="hr-HR" dirty="0" smtClean="0"/>
              <a:t>…</a:t>
            </a:r>
          </a:p>
          <a:p>
            <a:r>
              <a:rPr lang="hr-HR" dirty="0" err="1" smtClean="0"/>
              <a:t>Murrayev</a:t>
            </a:r>
            <a:r>
              <a:rPr lang="hr-HR" dirty="0" smtClean="0"/>
              <a:t> priručnik putnicima po kontinentu (naklada 10000 kopija 1836. Za britaniju i Italiju 1838, Njemačku  1841, Egipat, Indiju, Alžir i Japan (!) 1884. </a:t>
            </a:r>
            <a:endParaRPr lang="hr-HR" dirty="0"/>
          </a:p>
        </p:txBody>
      </p:sp>
      <p:pic>
        <p:nvPicPr>
          <p:cNvPr id="83970" name="Picture 2" descr="http://www.murrayusers.sa.gov.au/RMUUC-OldVersion/images/lock.gif"/>
          <p:cNvPicPr>
            <a:picLocks noChangeAspect="1" noChangeArrowheads="1"/>
          </p:cNvPicPr>
          <p:nvPr/>
        </p:nvPicPr>
        <p:blipFill>
          <a:blip r:embed="rId2" cstate="print"/>
          <a:srcRect/>
          <a:stretch>
            <a:fillRect/>
          </a:stretch>
        </p:blipFill>
        <p:spPr bwMode="auto">
          <a:xfrm>
            <a:off x="4429124" y="1928802"/>
            <a:ext cx="4495800" cy="3786214"/>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14932" cy="725470"/>
          </a:xfrm>
          <a:solidFill>
            <a:srgbClr val="FFFF00"/>
          </a:solidFill>
        </p:spPr>
        <p:txBody>
          <a:bodyPr>
            <a:normAutofit fontScale="90000"/>
          </a:bodyPr>
          <a:lstStyle/>
          <a:p>
            <a:r>
              <a:rPr lang="hr-HR" dirty="0" smtClean="0"/>
              <a:t>2.3 Povijest turizma</a:t>
            </a:r>
            <a:endParaRPr lang="hr-HR" dirty="0"/>
          </a:p>
        </p:txBody>
      </p:sp>
      <p:sp>
        <p:nvSpPr>
          <p:cNvPr id="3" name="Content Placeholder 2"/>
          <p:cNvSpPr>
            <a:spLocks noGrp="1"/>
          </p:cNvSpPr>
          <p:nvPr>
            <p:ph sz="half" idx="1"/>
          </p:nvPr>
        </p:nvSpPr>
        <p:spPr/>
        <p:txBody>
          <a:bodyPr>
            <a:normAutofit fontScale="85000" lnSpcReduction="10000"/>
          </a:bodyPr>
          <a:lstStyle/>
          <a:p>
            <a:r>
              <a:rPr lang="hr-HR" dirty="0" smtClean="0"/>
              <a:t>Za razliku od klasnih teorija turizma (jer su prvi turisti u srednjoj Europi i Italiji bili imućniji građani) – </a:t>
            </a:r>
            <a:r>
              <a:rPr lang="hr-HR" dirty="0" err="1" smtClean="0"/>
              <a:t>viz</a:t>
            </a:r>
            <a:r>
              <a:rPr lang="hr-HR" dirty="0" smtClean="0"/>
              <a:t>. </a:t>
            </a:r>
            <a:r>
              <a:rPr lang="hr-HR" dirty="0" err="1" smtClean="0"/>
              <a:t>Henry</a:t>
            </a:r>
            <a:r>
              <a:rPr lang="hr-HR" dirty="0" smtClean="0"/>
              <a:t> </a:t>
            </a:r>
            <a:r>
              <a:rPr lang="hr-HR" dirty="0" err="1" smtClean="0"/>
              <a:t>James</a:t>
            </a:r>
            <a:r>
              <a:rPr lang="hr-HR" dirty="0" smtClean="0"/>
              <a:t>, povijest vodiča pokazuje da je postojala mnogo šira klasa putnika. </a:t>
            </a:r>
          </a:p>
        </p:txBody>
      </p:sp>
      <p:sp>
        <p:nvSpPr>
          <p:cNvPr id="4" name="Content Placeholder 3"/>
          <p:cNvSpPr>
            <a:spLocks noGrp="1"/>
          </p:cNvSpPr>
          <p:nvPr>
            <p:ph sz="half" idx="2"/>
          </p:nvPr>
        </p:nvSpPr>
        <p:spPr/>
        <p:txBody>
          <a:bodyPr>
            <a:normAutofit fontScale="85000" lnSpcReduction="10000"/>
          </a:bodyPr>
          <a:lstStyle/>
          <a:p>
            <a:pPr>
              <a:buNone/>
            </a:pPr>
            <a:r>
              <a:rPr lang="hr-HR" dirty="0" smtClean="0"/>
              <a:t>Iz </a:t>
            </a:r>
            <a:r>
              <a:rPr lang="hr-HR" dirty="0" err="1" smtClean="0"/>
              <a:t>Murrayevih</a:t>
            </a:r>
            <a:r>
              <a:rPr lang="hr-HR" dirty="0" smtClean="0"/>
              <a:t> vodiča, koji su u europskome slučaju bili organizirani po nacionalnom načelu, a u slučaju ostalih kontinenata po načelu </a:t>
            </a:r>
            <a:r>
              <a:rPr lang="hr-HR" dirty="0" err="1" smtClean="0"/>
              <a:t>kontinentalnosti</a:t>
            </a:r>
            <a:r>
              <a:rPr lang="hr-HR" dirty="0" smtClean="0"/>
              <a:t> – Indija je odražavala </a:t>
            </a:r>
            <a:r>
              <a:rPr lang="hr-HR" dirty="0" err="1" smtClean="0"/>
              <a:t>asimilativnu</a:t>
            </a:r>
            <a:r>
              <a:rPr lang="hr-HR" dirty="0" smtClean="0"/>
              <a:t> </a:t>
            </a:r>
            <a:r>
              <a:rPr lang="hr-HR" dirty="0" err="1" smtClean="0"/>
              <a:t>supra</a:t>
            </a:r>
            <a:r>
              <a:rPr lang="hr-HR" dirty="0" smtClean="0"/>
              <a:t>-nacionalnost carstva.</a:t>
            </a:r>
          </a:p>
          <a:p>
            <a:pPr>
              <a:buNone/>
            </a:pPr>
            <a:r>
              <a:rPr lang="hr-HR" dirty="0" smtClean="0"/>
              <a:t>Predgovore takvim vodičima  pisali su bivši vojnici, i takva su izdanja imala privid službenosti (kao da ih objavljuje carski ured).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14290"/>
            <a:ext cx="3829048" cy="1143000"/>
          </a:xfrm>
          <a:solidFill>
            <a:srgbClr val="FFFF00"/>
          </a:solidFill>
        </p:spPr>
        <p:txBody>
          <a:bodyPr>
            <a:normAutofit fontScale="90000"/>
          </a:bodyPr>
          <a:lstStyle/>
          <a:p>
            <a:r>
              <a:rPr lang="hr-HR" dirty="0" smtClean="0"/>
              <a:t>2.3. Povijest turizma</a:t>
            </a:r>
            <a:endParaRPr lang="hr-HR" dirty="0"/>
          </a:p>
        </p:txBody>
      </p:sp>
      <p:sp>
        <p:nvSpPr>
          <p:cNvPr id="3" name="Content Placeholder 2"/>
          <p:cNvSpPr>
            <a:spLocks noGrp="1"/>
          </p:cNvSpPr>
          <p:nvPr>
            <p:ph sz="half" idx="1"/>
          </p:nvPr>
        </p:nvSpPr>
        <p:spPr>
          <a:xfrm>
            <a:off x="4500562" y="214290"/>
            <a:ext cx="4038600" cy="1285884"/>
          </a:xfrm>
        </p:spPr>
        <p:txBody>
          <a:bodyPr>
            <a:normAutofit/>
          </a:bodyPr>
          <a:lstStyle/>
          <a:p>
            <a:pPr>
              <a:buNone/>
            </a:pPr>
            <a:r>
              <a:rPr lang="hr-HR" dirty="0" smtClean="0"/>
              <a:t>Bogati engleski turisti u Italiji i Švicarskoj </a:t>
            </a:r>
            <a:r>
              <a:rPr lang="hr-HR" sz="1800" dirty="0" smtClean="0"/>
              <a:t>(vidi: </a:t>
            </a:r>
            <a:r>
              <a:rPr lang="hr-HR" sz="1800" dirty="0" err="1" smtClean="0"/>
              <a:t>Francesco</a:t>
            </a:r>
            <a:r>
              <a:rPr lang="hr-HR" sz="1800" dirty="0" smtClean="0"/>
              <a:t>’s </a:t>
            </a:r>
            <a:r>
              <a:rPr lang="hr-HR" sz="1800" dirty="0" err="1" smtClean="0"/>
              <a:t>Venice</a:t>
            </a:r>
            <a:r>
              <a:rPr lang="hr-HR" sz="1800" dirty="0" smtClean="0"/>
              <a:t> IV)</a:t>
            </a:r>
            <a:endParaRPr lang="hr-HR" sz="1800" dirty="0"/>
          </a:p>
        </p:txBody>
      </p:sp>
      <p:sp>
        <p:nvSpPr>
          <p:cNvPr id="6" name="Content Placeholder 5"/>
          <p:cNvSpPr>
            <a:spLocks noGrp="1"/>
          </p:cNvSpPr>
          <p:nvPr>
            <p:ph sz="half" idx="2"/>
          </p:nvPr>
        </p:nvSpPr>
        <p:spPr>
          <a:xfrm>
            <a:off x="2928926" y="3071810"/>
            <a:ext cx="2143140" cy="3357586"/>
          </a:xfrm>
        </p:spPr>
        <p:txBody>
          <a:bodyPr>
            <a:normAutofit/>
          </a:bodyPr>
          <a:lstStyle/>
          <a:p>
            <a:pPr>
              <a:buNone/>
            </a:pPr>
            <a:r>
              <a:rPr lang="hr-HR" dirty="0" err="1" smtClean="0"/>
              <a:t>Ruskin</a:t>
            </a:r>
            <a:r>
              <a:rPr lang="hr-HR" dirty="0" smtClean="0"/>
              <a:t>: Ideja putovanja/turizma radi vlastite “druge prirode”</a:t>
            </a:r>
            <a:endParaRPr lang="hr-HR" dirty="0"/>
          </a:p>
        </p:txBody>
      </p:sp>
      <p:pic>
        <p:nvPicPr>
          <p:cNvPr id="1026" name="Picture 2" descr="http://img.photobucket.com/albums/v376/cjspock/Movie%20Posters/wings_of_the_dove_ver1.jpg"/>
          <p:cNvPicPr>
            <a:picLocks noChangeAspect="1" noChangeArrowheads="1"/>
          </p:cNvPicPr>
          <p:nvPr/>
        </p:nvPicPr>
        <p:blipFill>
          <a:blip r:embed="rId2" cstate="print"/>
          <a:srcRect/>
          <a:stretch>
            <a:fillRect/>
          </a:stretch>
        </p:blipFill>
        <p:spPr bwMode="auto">
          <a:xfrm>
            <a:off x="5000596" y="1643050"/>
            <a:ext cx="4143404" cy="5214950"/>
          </a:xfrm>
          <a:prstGeom prst="rect">
            <a:avLst/>
          </a:prstGeom>
          <a:noFill/>
        </p:spPr>
      </p:pic>
      <p:pic>
        <p:nvPicPr>
          <p:cNvPr id="1028" name="Picture 4" descr="http://imagecache2.allposters.com/images/pic/153/996240~The-Portrait-of-a-Lady-Video-Release-Posters.jpg"/>
          <p:cNvPicPr>
            <a:picLocks noChangeAspect="1" noChangeArrowheads="1"/>
          </p:cNvPicPr>
          <p:nvPr/>
        </p:nvPicPr>
        <p:blipFill>
          <a:blip r:embed="rId3" cstate="print"/>
          <a:srcRect/>
          <a:stretch>
            <a:fillRect/>
          </a:stretch>
        </p:blipFill>
        <p:spPr bwMode="auto">
          <a:xfrm>
            <a:off x="0" y="1643050"/>
            <a:ext cx="2981325" cy="521495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2.3 Povijest turizma</a:t>
            </a:r>
            <a:endParaRPr lang="hr-HR" dirty="0"/>
          </a:p>
        </p:txBody>
      </p:sp>
      <p:sp>
        <p:nvSpPr>
          <p:cNvPr id="3" name="Content Placeholder 2"/>
          <p:cNvSpPr>
            <a:spLocks noGrp="1"/>
          </p:cNvSpPr>
          <p:nvPr>
            <p:ph sz="half" idx="1"/>
          </p:nvPr>
        </p:nvSpPr>
        <p:spPr>
          <a:xfrm>
            <a:off x="457200" y="1600201"/>
            <a:ext cx="4038600" cy="1971676"/>
          </a:xfrm>
        </p:spPr>
        <p:txBody>
          <a:bodyPr/>
          <a:lstStyle/>
          <a:p>
            <a:pPr>
              <a:buNone/>
            </a:pPr>
            <a:r>
              <a:rPr lang="hr-HR" dirty="0" smtClean="0"/>
              <a:t>Ideja turizma kao dovršetka obrazovanja europske i američke inteligencije (elite)</a:t>
            </a:r>
            <a:endParaRPr lang="hr-HR" dirty="0"/>
          </a:p>
        </p:txBody>
      </p:sp>
      <p:pic>
        <p:nvPicPr>
          <p:cNvPr id="230402" name="Picture 2" descr="http://tbn0.google.com/images?q=tbn:afFAZuqHp_Nl4M:http://www.partners-west.com/blog/wp-content/uploads/2008/12/schopenhauer.jpg">
            <a:hlinkClick r:id="rId2"/>
          </p:cNvPr>
          <p:cNvPicPr>
            <a:picLocks noChangeAspect="1" noChangeArrowheads="1"/>
          </p:cNvPicPr>
          <p:nvPr/>
        </p:nvPicPr>
        <p:blipFill>
          <a:blip r:embed="rId3" cstate="print"/>
          <a:srcRect/>
          <a:stretch>
            <a:fillRect/>
          </a:stretch>
        </p:blipFill>
        <p:spPr bwMode="auto">
          <a:xfrm>
            <a:off x="4714876" y="1714488"/>
            <a:ext cx="4000528" cy="250033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2.4 Povijest turizma</a:t>
            </a:r>
            <a:endParaRPr lang="hr-HR" dirty="0"/>
          </a:p>
        </p:txBody>
      </p:sp>
      <p:sp>
        <p:nvSpPr>
          <p:cNvPr id="3" name="Content Placeholder 2"/>
          <p:cNvSpPr>
            <a:spLocks noGrp="1"/>
          </p:cNvSpPr>
          <p:nvPr>
            <p:ph sz="half" idx="1"/>
          </p:nvPr>
        </p:nvSpPr>
        <p:spPr>
          <a:xfrm>
            <a:off x="457200" y="1600201"/>
            <a:ext cx="4038600" cy="1971675"/>
          </a:xfrm>
        </p:spPr>
        <p:txBody>
          <a:bodyPr>
            <a:normAutofit fontScale="77500" lnSpcReduction="20000"/>
          </a:bodyPr>
          <a:lstStyle/>
          <a:p>
            <a:pPr>
              <a:buNone/>
            </a:pPr>
            <a:r>
              <a:rPr lang="hr-HR" dirty="0" smtClean="0"/>
              <a:t>Turizam kao pseudo-vojna, državna organizacija (sustav):</a:t>
            </a:r>
          </a:p>
          <a:p>
            <a:pPr>
              <a:buNone/>
            </a:pPr>
            <a:r>
              <a:rPr lang="hr-HR" dirty="0" smtClean="0"/>
              <a:t>Uloga turizma u III </a:t>
            </a:r>
            <a:r>
              <a:rPr lang="hr-HR" dirty="0" err="1" smtClean="0"/>
              <a:t>Reichu</a:t>
            </a:r>
            <a:endParaRPr lang="hr-HR" dirty="0" smtClean="0"/>
          </a:p>
          <a:p>
            <a:pPr>
              <a:buFontTx/>
              <a:buChar char="-"/>
            </a:pPr>
            <a:r>
              <a:rPr lang="hr-HR" dirty="0" err="1" smtClean="0"/>
              <a:t>Erholung</a:t>
            </a:r>
            <a:endParaRPr lang="hr-HR" dirty="0" smtClean="0"/>
          </a:p>
          <a:p>
            <a:pPr>
              <a:buFontTx/>
              <a:buChar char="-"/>
            </a:pPr>
            <a:r>
              <a:rPr lang="hr-HR" dirty="0" err="1" smtClean="0"/>
              <a:t>Natur</a:t>
            </a:r>
            <a:endParaRPr lang="hr-HR" dirty="0" smtClean="0"/>
          </a:p>
          <a:p>
            <a:pPr>
              <a:buFontTx/>
              <a:buChar char="-"/>
            </a:pPr>
            <a:r>
              <a:rPr lang="hr-HR" dirty="0" err="1" smtClean="0"/>
              <a:t>Ideologie</a:t>
            </a:r>
            <a:endParaRPr lang="hr-HR" dirty="0"/>
          </a:p>
        </p:txBody>
      </p:sp>
      <p:pic>
        <p:nvPicPr>
          <p:cNvPr id="251906" name="Picture 2" descr="http://germanhistorydocs.ghi-dc.org/images/kla19146171.jpg"/>
          <p:cNvPicPr>
            <a:picLocks noChangeAspect="1" noChangeArrowheads="1"/>
          </p:cNvPicPr>
          <p:nvPr/>
        </p:nvPicPr>
        <p:blipFill>
          <a:blip r:embed="rId2" cstate="print"/>
          <a:srcRect/>
          <a:stretch>
            <a:fillRect/>
          </a:stretch>
        </p:blipFill>
        <p:spPr bwMode="auto">
          <a:xfrm>
            <a:off x="5072066" y="1628775"/>
            <a:ext cx="3724275" cy="5229225"/>
          </a:xfrm>
          <a:prstGeom prst="rect">
            <a:avLst/>
          </a:prstGeom>
          <a:noFill/>
        </p:spPr>
      </p:pic>
      <p:pic>
        <p:nvPicPr>
          <p:cNvPr id="251910" name="Picture 6" descr="http://www.vggebhardshain.de/ortsgem/bilder/03/ELK7A.JPG"/>
          <p:cNvPicPr>
            <a:picLocks noChangeAspect="1" noChangeArrowheads="1"/>
          </p:cNvPicPr>
          <p:nvPr/>
        </p:nvPicPr>
        <p:blipFill>
          <a:blip r:embed="rId3" cstate="print"/>
          <a:srcRect/>
          <a:stretch>
            <a:fillRect/>
          </a:stretch>
        </p:blipFill>
        <p:spPr bwMode="auto">
          <a:xfrm>
            <a:off x="214282" y="3786190"/>
            <a:ext cx="4572000" cy="2814641"/>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4329114" cy="1143000"/>
          </a:xfrm>
          <a:solidFill>
            <a:srgbClr val="FFFF00"/>
          </a:solidFill>
        </p:spPr>
        <p:txBody>
          <a:bodyPr>
            <a:normAutofit fontScale="90000"/>
          </a:bodyPr>
          <a:lstStyle/>
          <a:p>
            <a:pPr algn="l"/>
            <a:r>
              <a:rPr lang="hr-HR" dirty="0" smtClean="0"/>
              <a:t>2. Povijest turizma</a:t>
            </a:r>
            <a:endParaRPr lang="hr-HR" dirty="0"/>
          </a:p>
        </p:txBody>
      </p:sp>
      <p:sp>
        <p:nvSpPr>
          <p:cNvPr id="3" name="Content Placeholder 2"/>
          <p:cNvSpPr>
            <a:spLocks noGrp="1"/>
          </p:cNvSpPr>
          <p:nvPr>
            <p:ph sz="half" idx="1"/>
          </p:nvPr>
        </p:nvSpPr>
        <p:spPr/>
        <p:txBody>
          <a:bodyPr>
            <a:normAutofit fontScale="85000" lnSpcReduction="10000"/>
          </a:bodyPr>
          <a:lstStyle/>
          <a:p>
            <a:r>
              <a:rPr lang="hr-HR" dirty="0" smtClean="0"/>
              <a:t>zanimljivo područje po sebi (jer ga veže za druga područja povijesti)</a:t>
            </a:r>
          </a:p>
          <a:p>
            <a:r>
              <a:rPr lang="hr-HR" dirty="0" smtClean="0"/>
              <a:t>Sociološki zanimljivo jer nudi </a:t>
            </a:r>
            <a:r>
              <a:rPr lang="hr-HR" dirty="0" err="1" smtClean="0"/>
              <a:t>intra</a:t>
            </a:r>
            <a:r>
              <a:rPr lang="hr-HR" dirty="0" smtClean="0"/>
              <a:t>- i </a:t>
            </a:r>
            <a:r>
              <a:rPr lang="hr-HR" dirty="0" err="1" smtClean="0"/>
              <a:t>inter</a:t>
            </a:r>
            <a:r>
              <a:rPr lang="hr-HR" dirty="0" smtClean="0"/>
              <a:t>-kulturne usporedbe socijalnih i tehnoloških struktura (izgradnje lanaca hotela i svratišta, organizacije putovanja) ali i razlika u idejnim , kulturnim, organizacijskim i ideološkim naglascima putovanja.</a:t>
            </a:r>
            <a:endParaRPr lang="hr-HR" dirty="0"/>
          </a:p>
        </p:txBody>
      </p:sp>
      <p:pic>
        <p:nvPicPr>
          <p:cNvPr id="12290" name="Picture 2" descr="http://imagecache2.allposters.com/images/pic/FIP/WS-38~German-Ski-Ad-St-Moritz-Skier-Posters.jpg"/>
          <p:cNvPicPr>
            <a:picLocks noChangeAspect="1" noChangeArrowheads="1"/>
          </p:cNvPicPr>
          <p:nvPr/>
        </p:nvPicPr>
        <p:blipFill>
          <a:blip r:embed="rId2" cstate="print"/>
          <a:srcRect/>
          <a:stretch>
            <a:fillRect/>
          </a:stretch>
        </p:blipFill>
        <p:spPr bwMode="auto">
          <a:xfrm>
            <a:off x="6286513" y="214290"/>
            <a:ext cx="1571636" cy="2394069"/>
          </a:xfrm>
          <a:prstGeom prst="rect">
            <a:avLst/>
          </a:prstGeom>
          <a:noFill/>
        </p:spPr>
      </p:pic>
      <p:pic>
        <p:nvPicPr>
          <p:cNvPr id="12292" name="Picture 4" descr="http://imagecache2.allposters.com/images/pic/CLU/P1995~St-Moritz-1944-Posters.jpg"/>
          <p:cNvPicPr>
            <a:picLocks noChangeAspect="1" noChangeArrowheads="1"/>
          </p:cNvPicPr>
          <p:nvPr/>
        </p:nvPicPr>
        <p:blipFill>
          <a:blip r:embed="rId3" cstate="print"/>
          <a:srcRect/>
          <a:stretch>
            <a:fillRect/>
          </a:stretch>
        </p:blipFill>
        <p:spPr bwMode="auto">
          <a:xfrm>
            <a:off x="7358083" y="2643182"/>
            <a:ext cx="1785918" cy="2428892"/>
          </a:xfrm>
          <a:prstGeom prst="rect">
            <a:avLst/>
          </a:prstGeom>
          <a:noFill/>
        </p:spPr>
      </p:pic>
      <p:pic>
        <p:nvPicPr>
          <p:cNvPr id="12294" name="Picture 6" descr="http://www.caviarist.com/wp-content/uploads/2008/12/st_moritz_winter3.jpg"/>
          <p:cNvPicPr>
            <a:picLocks noChangeAspect="1" noChangeArrowheads="1"/>
          </p:cNvPicPr>
          <p:nvPr/>
        </p:nvPicPr>
        <p:blipFill>
          <a:blip r:embed="rId4" cstate="print"/>
          <a:srcRect/>
          <a:stretch>
            <a:fillRect/>
          </a:stretch>
        </p:blipFill>
        <p:spPr bwMode="auto">
          <a:xfrm>
            <a:off x="4500562" y="4500570"/>
            <a:ext cx="2722550" cy="193111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effectLst>
            <a:outerShdw blurRad="50800" dist="50800" dir="5400000" algn="ctr" rotWithShape="0">
              <a:srgbClr val="000000">
                <a:alpha val="99000"/>
              </a:srgbClr>
            </a:outerShdw>
          </a:effectLst>
        </p:spPr>
        <p:txBody>
          <a:bodyPr/>
          <a:lstStyle/>
          <a:p>
            <a:r>
              <a:rPr lang="hr-HR" dirty="0" smtClean="0"/>
              <a:t>1. Turizam kao ljudska potreba</a:t>
            </a:r>
            <a:endParaRPr lang="hr-HR" dirty="0"/>
          </a:p>
        </p:txBody>
      </p:sp>
      <p:sp>
        <p:nvSpPr>
          <p:cNvPr id="3" name="Content Placeholder 2"/>
          <p:cNvSpPr>
            <a:spLocks noGrp="1"/>
          </p:cNvSpPr>
          <p:nvPr>
            <p:ph sz="half" idx="1"/>
          </p:nvPr>
        </p:nvSpPr>
        <p:spPr/>
        <p:txBody>
          <a:bodyPr/>
          <a:lstStyle/>
          <a:p>
            <a:r>
              <a:rPr lang="hr-HR" dirty="0" smtClean="0"/>
              <a:t>A. </a:t>
            </a:r>
            <a:r>
              <a:rPr lang="hr-HR" dirty="0" err="1" smtClean="0"/>
              <a:t>Maslow</a:t>
            </a:r>
            <a:r>
              <a:rPr lang="hr-HR" dirty="0" smtClean="0"/>
              <a:t>: Teorija o ljudskim motivima i potrebama</a:t>
            </a:r>
            <a:endParaRPr lang="hr-HR" dirty="0"/>
          </a:p>
        </p:txBody>
      </p:sp>
      <p:pic>
        <p:nvPicPr>
          <p:cNvPr id="17412" name="Picture 4" descr="http://cefeindo.files.wordpress.com/2008/03/maslows_hierarchy.jpg"/>
          <p:cNvPicPr>
            <a:picLocks noChangeAspect="1" noChangeArrowheads="1"/>
          </p:cNvPicPr>
          <p:nvPr/>
        </p:nvPicPr>
        <p:blipFill>
          <a:blip r:embed="rId2" cstate="print"/>
          <a:srcRect/>
          <a:stretch>
            <a:fillRect/>
          </a:stretch>
        </p:blipFill>
        <p:spPr bwMode="auto">
          <a:xfrm>
            <a:off x="2928926" y="2428868"/>
            <a:ext cx="5876491" cy="4143404"/>
          </a:xfrm>
          <a:prstGeom prst="rect">
            <a:avLst/>
          </a:prstGeom>
          <a:noFill/>
        </p:spPr>
      </p:pic>
      <p:pic>
        <p:nvPicPr>
          <p:cNvPr id="17414" name="Picture 6" descr="http://talkingtails.files.wordpress.com/2007/07/800px-maslows_hierarchy_of_needssvg.png"/>
          <p:cNvPicPr>
            <a:picLocks noChangeAspect="1" noChangeArrowheads="1"/>
          </p:cNvPicPr>
          <p:nvPr/>
        </p:nvPicPr>
        <p:blipFill>
          <a:blip r:embed="rId3" cstate="print"/>
          <a:srcRect/>
          <a:stretch>
            <a:fillRect/>
          </a:stretch>
        </p:blipFill>
        <p:spPr bwMode="auto">
          <a:xfrm>
            <a:off x="1357290" y="1643050"/>
            <a:ext cx="7620000" cy="499110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hr-HR" dirty="0" smtClean="0"/>
              <a:t>3. Tipologija turizma (</a:t>
            </a:r>
            <a:r>
              <a:rPr lang="hr-HR" dirty="0" err="1" smtClean="0"/>
              <a:t>Valene</a:t>
            </a:r>
            <a:r>
              <a:rPr lang="hr-HR" dirty="0" smtClean="0"/>
              <a:t> </a:t>
            </a:r>
            <a:r>
              <a:rPr lang="hr-HR" dirty="0" err="1" smtClean="0"/>
              <a:t>Smith</a:t>
            </a:r>
            <a:r>
              <a:rPr lang="hr-HR" dirty="0" smtClean="0"/>
              <a:t>)</a:t>
            </a:r>
            <a:endParaRPr lang="hr-HR" dirty="0"/>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pic>
        <p:nvPicPr>
          <p:cNvPr id="18434" name="Picture 2"/>
          <p:cNvPicPr>
            <a:picLocks noChangeAspect="1" noChangeArrowheads="1"/>
          </p:cNvPicPr>
          <p:nvPr/>
        </p:nvPicPr>
        <p:blipFill>
          <a:blip r:embed="rId2" cstate="print"/>
          <a:srcRect/>
          <a:stretch>
            <a:fillRect/>
          </a:stretch>
        </p:blipFill>
        <p:spPr bwMode="auto">
          <a:xfrm>
            <a:off x="285720" y="1357298"/>
            <a:ext cx="8643998" cy="55007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43692" cy="1143000"/>
          </a:xfrm>
        </p:spPr>
        <p:txBody>
          <a:bodyPr>
            <a:normAutofit fontScale="90000"/>
          </a:bodyPr>
          <a:lstStyle/>
          <a:p>
            <a:r>
              <a:rPr lang="hr-HR" dirty="0" smtClean="0"/>
              <a:t>3. Tipologija turizma </a:t>
            </a:r>
            <a:br>
              <a:rPr lang="hr-HR" dirty="0" smtClean="0"/>
            </a:br>
            <a:r>
              <a:rPr lang="hr-HR" dirty="0" smtClean="0"/>
              <a:t>(alternativna podjela)</a:t>
            </a:r>
            <a:endParaRPr lang="hr-HR" dirty="0"/>
          </a:p>
        </p:txBody>
      </p:sp>
      <p:sp>
        <p:nvSpPr>
          <p:cNvPr id="3" name="Content Placeholder 2"/>
          <p:cNvSpPr>
            <a:spLocks noGrp="1"/>
          </p:cNvSpPr>
          <p:nvPr>
            <p:ph sz="half" idx="1"/>
          </p:nvPr>
        </p:nvSpPr>
        <p:spPr>
          <a:xfrm>
            <a:off x="214282" y="1643050"/>
            <a:ext cx="2543164" cy="4525963"/>
          </a:xfrm>
        </p:spPr>
        <p:txBody>
          <a:bodyPr>
            <a:normAutofit fontScale="55000" lnSpcReduction="20000"/>
          </a:bodyPr>
          <a:lstStyle/>
          <a:p>
            <a:pPr>
              <a:buNone/>
            </a:pPr>
            <a:r>
              <a:rPr lang="hr-HR" dirty="0" smtClean="0"/>
              <a:t>Avanturist 1:</a:t>
            </a:r>
          </a:p>
          <a:p>
            <a:pPr>
              <a:buNone/>
            </a:pPr>
            <a:r>
              <a:rPr lang="hr-HR" dirty="0" smtClean="0"/>
              <a:t>Primjer:</a:t>
            </a:r>
          </a:p>
          <a:p>
            <a:pPr>
              <a:buNone/>
            </a:pPr>
            <a:r>
              <a:rPr lang="hr-HR" dirty="0" smtClean="0"/>
              <a:t>Kapetan </a:t>
            </a:r>
            <a:r>
              <a:rPr lang="hr-HR" dirty="0" err="1" smtClean="0"/>
              <a:t>Scott</a:t>
            </a:r>
            <a:endParaRPr lang="hr-HR" dirty="0" smtClean="0"/>
          </a:p>
          <a:p>
            <a:pPr>
              <a:buNone/>
            </a:pPr>
            <a:r>
              <a:rPr lang="hr-HR" dirty="0" smtClean="0"/>
              <a:t>(</a:t>
            </a:r>
            <a:r>
              <a:rPr lang="hr-HR" dirty="0" err="1" smtClean="0"/>
              <a:t>Amundsen</a:t>
            </a:r>
            <a:r>
              <a:rPr lang="hr-HR" dirty="0" smtClean="0"/>
              <a:t>, </a:t>
            </a:r>
            <a:r>
              <a:rPr lang="hr-HR" dirty="0" err="1" smtClean="0"/>
              <a:t>Humboldt</a:t>
            </a:r>
            <a:r>
              <a:rPr lang="hr-HR" dirty="0" smtClean="0"/>
              <a:t>)</a:t>
            </a:r>
          </a:p>
          <a:p>
            <a:pPr>
              <a:buNone/>
            </a:pPr>
            <a:endParaRPr lang="hr-HR" dirty="0"/>
          </a:p>
          <a:p>
            <a:pPr>
              <a:buNone/>
            </a:pPr>
            <a:r>
              <a:rPr lang="hr-HR" dirty="0" smtClean="0"/>
              <a:t>Oslanja se na vojnu logistiku, ali putovanje (“osvajanje”) nema “turističke” već “znanstveno-istraživačke pretenzije”</a:t>
            </a:r>
          </a:p>
          <a:p>
            <a:pPr>
              <a:buNone/>
            </a:pPr>
            <a:endParaRPr lang="hr-HR" dirty="0" smtClean="0"/>
          </a:p>
          <a:p>
            <a:pPr>
              <a:buNone/>
            </a:pPr>
            <a:r>
              <a:rPr lang="hr-HR" dirty="0" smtClean="0"/>
              <a:t>Ideja o žrtvi</a:t>
            </a:r>
          </a:p>
          <a:p>
            <a:pPr>
              <a:buNone/>
            </a:pPr>
            <a:endParaRPr lang="hr-HR" dirty="0" smtClean="0"/>
          </a:p>
          <a:p>
            <a:pPr>
              <a:buNone/>
            </a:pPr>
            <a:r>
              <a:rPr lang="hr-HR" dirty="0" smtClean="0"/>
              <a:t>“</a:t>
            </a:r>
            <a:r>
              <a:rPr lang="hr-HR" dirty="0" err="1" smtClean="0"/>
              <a:t>It</a:t>
            </a:r>
            <a:r>
              <a:rPr lang="hr-HR" dirty="0" smtClean="0"/>
              <a:t>’s a </a:t>
            </a:r>
            <a:r>
              <a:rPr lang="hr-HR" dirty="0" err="1" smtClean="0"/>
              <a:t>small</a:t>
            </a:r>
            <a:r>
              <a:rPr lang="hr-HR" dirty="0" smtClean="0"/>
              <a:t> </a:t>
            </a:r>
            <a:r>
              <a:rPr lang="hr-HR" dirty="0" err="1" smtClean="0"/>
              <a:t>step</a:t>
            </a:r>
            <a:r>
              <a:rPr lang="hr-HR" dirty="0" smtClean="0"/>
              <a:t> </a:t>
            </a:r>
            <a:r>
              <a:rPr lang="hr-HR" dirty="0" err="1" smtClean="0"/>
              <a:t>for</a:t>
            </a:r>
            <a:r>
              <a:rPr lang="hr-HR" dirty="0" smtClean="0"/>
              <a:t> a </a:t>
            </a:r>
            <a:r>
              <a:rPr lang="hr-HR" dirty="0" err="1" smtClean="0"/>
              <a:t>man</a:t>
            </a:r>
            <a:r>
              <a:rPr lang="hr-HR" dirty="0" smtClean="0"/>
              <a:t>, a </a:t>
            </a:r>
            <a:r>
              <a:rPr lang="hr-HR" dirty="0" err="1" smtClean="0"/>
              <a:t>big</a:t>
            </a:r>
            <a:r>
              <a:rPr lang="hr-HR" dirty="0" smtClean="0"/>
              <a:t> one </a:t>
            </a:r>
            <a:r>
              <a:rPr lang="hr-HR" dirty="0" err="1" smtClean="0"/>
              <a:t>for</a:t>
            </a:r>
            <a:r>
              <a:rPr lang="hr-HR" dirty="0" smtClean="0"/>
              <a:t> </a:t>
            </a:r>
            <a:r>
              <a:rPr lang="hr-HR" dirty="0" err="1" smtClean="0"/>
              <a:t>mankind</a:t>
            </a:r>
            <a:r>
              <a:rPr lang="hr-HR" dirty="0" smtClean="0"/>
              <a:t>”</a:t>
            </a:r>
            <a:endParaRPr lang="hr-HR" dirty="0"/>
          </a:p>
        </p:txBody>
      </p:sp>
      <p:pic>
        <p:nvPicPr>
          <p:cNvPr id="66564" name="Picture 4" descr="http://www.tepapa.govt.nz/NR/rdonlyres/5BA808BC-9C5B-4750-80A7-96646AD41C80/0/poleparty_350.jpg"/>
          <p:cNvPicPr>
            <a:picLocks noChangeAspect="1" noChangeArrowheads="1"/>
          </p:cNvPicPr>
          <p:nvPr/>
        </p:nvPicPr>
        <p:blipFill>
          <a:blip r:embed="rId2" cstate="print"/>
          <a:srcRect/>
          <a:stretch>
            <a:fillRect/>
          </a:stretch>
        </p:blipFill>
        <p:spPr bwMode="auto">
          <a:xfrm>
            <a:off x="3428992" y="2357430"/>
            <a:ext cx="5405452" cy="368618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86238" cy="1143000"/>
          </a:xfrm>
          <a:solidFill>
            <a:schemeClr val="accent1">
              <a:lumMod val="40000"/>
              <a:lumOff val="60000"/>
            </a:schemeClr>
          </a:solidFill>
        </p:spPr>
        <p:txBody>
          <a:bodyPr>
            <a:normAutofit fontScale="90000"/>
          </a:bodyPr>
          <a:lstStyle/>
          <a:p>
            <a:r>
              <a:rPr lang="hr-HR" dirty="0" smtClean="0"/>
              <a:t>3. Tipologija turizma</a:t>
            </a:r>
            <a:endParaRPr lang="hr-HR" dirty="0"/>
          </a:p>
        </p:txBody>
      </p:sp>
      <p:sp>
        <p:nvSpPr>
          <p:cNvPr id="3" name="Content Placeholder 2"/>
          <p:cNvSpPr>
            <a:spLocks noGrp="1"/>
          </p:cNvSpPr>
          <p:nvPr>
            <p:ph sz="half" idx="1"/>
          </p:nvPr>
        </p:nvSpPr>
        <p:spPr/>
        <p:txBody>
          <a:bodyPr/>
          <a:lstStyle/>
          <a:p>
            <a:pPr>
              <a:buNone/>
            </a:pPr>
            <a:r>
              <a:rPr lang="hr-HR" dirty="0" smtClean="0"/>
              <a:t>Avanturist 2.</a:t>
            </a:r>
          </a:p>
          <a:p>
            <a:pPr>
              <a:buNone/>
            </a:pPr>
            <a:r>
              <a:rPr lang="hr-HR" dirty="0" err="1" smtClean="0"/>
              <a:t>Paul</a:t>
            </a:r>
            <a:r>
              <a:rPr lang="hr-HR" dirty="0" smtClean="0"/>
              <a:t> </a:t>
            </a:r>
            <a:r>
              <a:rPr lang="hr-HR" dirty="0" err="1" smtClean="0"/>
              <a:t>Bowles</a:t>
            </a:r>
            <a:r>
              <a:rPr lang="hr-HR" dirty="0" smtClean="0"/>
              <a:t> (Čaj u Sahari)</a:t>
            </a:r>
          </a:p>
          <a:p>
            <a:pPr>
              <a:buNone/>
            </a:pPr>
            <a:r>
              <a:rPr lang="hr-HR" dirty="0" smtClean="0"/>
              <a:t>(</a:t>
            </a:r>
            <a:r>
              <a:rPr lang="hr-HR" dirty="0" err="1" smtClean="0"/>
              <a:t>Gaugin</a:t>
            </a:r>
            <a:r>
              <a:rPr lang="hr-HR" dirty="0" smtClean="0"/>
              <a:t>)</a:t>
            </a:r>
          </a:p>
          <a:p>
            <a:pPr>
              <a:buNone/>
            </a:pPr>
            <a:endParaRPr lang="hr-HR" dirty="0" smtClean="0"/>
          </a:p>
          <a:p>
            <a:pPr>
              <a:buNone/>
            </a:pPr>
            <a:r>
              <a:rPr lang="hr-HR" dirty="0" smtClean="0"/>
              <a:t>Samotnjak u pustinji – eskapist (bijeg od civilizacije)</a:t>
            </a:r>
          </a:p>
          <a:p>
            <a:pPr>
              <a:buNone/>
            </a:pPr>
            <a:endParaRPr lang="hr-HR" dirty="0" smtClean="0"/>
          </a:p>
        </p:txBody>
      </p:sp>
      <p:pic>
        <p:nvPicPr>
          <p:cNvPr id="71682" name="Picture 2" descr="http://www.passementeries-diary.com/passementerie/images/2008/01/26/bowl2a.jpg"/>
          <p:cNvPicPr>
            <a:picLocks noChangeAspect="1" noChangeArrowheads="1"/>
          </p:cNvPicPr>
          <p:nvPr/>
        </p:nvPicPr>
        <p:blipFill>
          <a:blip r:embed="rId2" cstate="print"/>
          <a:srcRect/>
          <a:stretch>
            <a:fillRect/>
          </a:stretch>
        </p:blipFill>
        <p:spPr bwMode="auto">
          <a:xfrm>
            <a:off x="5214942" y="1428736"/>
            <a:ext cx="3500462" cy="521497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43296" cy="1143000"/>
          </a:xfrm>
          <a:solidFill>
            <a:schemeClr val="accent1">
              <a:lumMod val="40000"/>
              <a:lumOff val="60000"/>
            </a:schemeClr>
          </a:solidFill>
        </p:spPr>
        <p:txBody>
          <a:bodyPr>
            <a:normAutofit fontScale="90000"/>
          </a:bodyPr>
          <a:lstStyle/>
          <a:p>
            <a:r>
              <a:rPr lang="hr-HR" dirty="0" smtClean="0"/>
              <a:t>3. Tipologija turizma</a:t>
            </a:r>
            <a:endParaRPr lang="hr-HR" dirty="0"/>
          </a:p>
        </p:txBody>
      </p:sp>
      <p:sp>
        <p:nvSpPr>
          <p:cNvPr id="3" name="Content Placeholder 2"/>
          <p:cNvSpPr>
            <a:spLocks noGrp="1"/>
          </p:cNvSpPr>
          <p:nvPr>
            <p:ph sz="half" idx="1"/>
          </p:nvPr>
        </p:nvSpPr>
        <p:spPr>
          <a:xfrm>
            <a:off x="457200" y="1600200"/>
            <a:ext cx="3543296" cy="4525963"/>
          </a:xfrm>
        </p:spPr>
        <p:txBody>
          <a:bodyPr/>
          <a:lstStyle/>
          <a:p>
            <a:pPr>
              <a:buNone/>
            </a:pPr>
            <a:r>
              <a:rPr lang="hr-HR" dirty="0" smtClean="0"/>
              <a:t>Avanturist 3. (elitist?)</a:t>
            </a:r>
          </a:p>
          <a:p>
            <a:pPr>
              <a:buNone/>
            </a:pPr>
            <a:r>
              <a:rPr lang="hr-HR" dirty="0" err="1" smtClean="0"/>
              <a:t>Lawrence</a:t>
            </a:r>
            <a:r>
              <a:rPr lang="hr-HR" dirty="0" smtClean="0"/>
              <a:t> od Arabije </a:t>
            </a:r>
          </a:p>
          <a:p>
            <a:pPr>
              <a:buNone/>
            </a:pPr>
            <a:r>
              <a:rPr lang="hr-HR" dirty="0" smtClean="0"/>
              <a:t>(romantičar s misijom)</a:t>
            </a:r>
          </a:p>
          <a:p>
            <a:pPr>
              <a:buNone/>
            </a:pPr>
            <a:endParaRPr lang="hr-HR" dirty="0"/>
          </a:p>
        </p:txBody>
      </p:sp>
      <p:sp>
        <p:nvSpPr>
          <p:cNvPr id="4" name="Content Placeholder 3"/>
          <p:cNvSpPr>
            <a:spLocks noGrp="1"/>
          </p:cNvSpPr>
          <p:nvPr>
            <p:ph sz="half" idx="2"/>
          </p:nvPr>
        </p:nvSpPr>
        <p:spPr/>
        <p:txBody>
          <a:bodyPr/>
          <a:lstStyle/>
          <a:p>
            <a:endParaRPr lang="hr-HR"/>
          </a:p>
        </p:txBody>
      </p:sp>
      <p:pic>
        <p:nvPicPr>
          <p:cNvPr id="72706" name="Picture 2" descr="http://www.espritdecorps.ca/Lauwernce%20of%20Arabia.JPG"/>
          <p:cNvPicPr>
            <a:picLocks noChangeAspect="1" noChangeArrowheads="1"/>
          </p:cNvPicPr>
          <p:nvPr/>
        </p:nvPicPr>
        <p:blipFill>
          <a:blip r:embed="rId2" cstate="print"/>
          <a:srcRect/>
          <a:stretch>
            <a:fillRect/>
          </a:stretch>
        </p:blipFill>
        <p:spPr bwMode="auto">
          <a:xfrm>
            <a:off x="4000496" y="1285860"/>
            <a:ext cx="4914900" cy="522922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00486" cy="1143000"/>
          </a:xfrm>
          <a:solidFill>
            <a:schemeClr val="accent1">
              <a:lumMod val="40000"/>
              <a:lumOff val="60000"/>
            </a:schemeClr>
          </a:solidFill>
        </p:spPr>
        <p:txBody>
          <a:bodyPr>
            <a:normAutofit fontScale="90000"/>
          </a:bodyPr>
          <a:lstStyle/>
          <a:p>
            <a:r>
              <a:rPr lang="hr-HR" dirty="0" smtClean="0"/>
              <a:t>3. Tipologija turizma</a:t>
            </a:r>
            <a:endParaRPr lang="hr-HR" dirty="0"/>
          </a:p>
        </p:txBody>
      </p:sp>
      <p:sp>
        <p:nvSpPr>
          <p:cNvPr id="3" name="Content Placeholder 2"/>
          <p:cNvSpPr>
            <a:spLocks noGrp="1"/>
          </p:cNvSpPr>
          <p:nvPr>
            <p:ph sz="half" idx="1"/>
          </p:nvPr>
        </p:nvSpPr>
        <p:spPr/>
        <p:txBody>
          <a:bodyPr>
            <a:normAutofit fontScale="92500" lnSpcReduction="10000"/>
          </a:bodyPr>
          <a:lstStyle/>
          <a:p>
            <a:pPr>
              <a:buNone/>
            </a:pPr>
            <a:r>
              <a:rPr lang="hr-HR" dirty="0" smtClean="0"/>
              <a:t>Smisao “avanturističkog” “istraživanja” dalekih zemalja:</a:t>
            </a:r>
          </a:p>
          <a:p>
            <a:pPr>
              <a:buNone/>
            </a:pPr>
            <a:r>
              <a:rPr lang="hr-HR" dirty="0" smtClean="0"/>
              <a:t>Povratak informacija (Bruno </a:t>
            </a:r>
            <a:r>
              <a:rPr lang="hr-HR" dirty="0" err="1" smtClean="0"/>
              <a:t>Latour</a:t>
            </a:r>
            <a:r>
              <a:rPr lang="hr-HR" dirty="0" smtClean="0"/>
              <a:t>: </a:t>
            </a:r>
            <a:r>
              <a:rPr lang="hr-HR" dirty="0" err="1" smtClean="0"/>
              <a:t>Science</a:t>
            </a:r>
            <a:r>
              <a:rPr lang="hr-HR" dirty="0" smtClean="0"/>
              <a:t> in </a:t>
            </a:r>
            <a:r>
              <a:rPr lang="hr-HR" dirty="0" err="1" smtClean="0"/>
              <a:t>Action</a:t>
            </a:r>
            <a:r>
              <a:rPr lang="hr-HR" dirty="0" smtClean="0"/>
              <a:t>): uvijek je </a:t>
            </a:r>
            <a:r>
              <a:rPr lang="hr-HR" dirty="0" err="1" smtClean="0"/>
              <a:t>najbitnije</a:t>
            </a:r>
            <a:r>
              <a:rPr lang="hr-HR" dirty="0" smtClean="0"/>
              <a:t> s putovanja donijeti brodski dnevnik, kako bi sljedeće operacije mogle početi tamo gdje je prethodna zapela.</a:t>
            </a:r>
          </a:p>
          <a:p>
            <a:pPr>
              <a:buNone/>
            </a:pPr>
            <a:endParaRPr lang="hr-HR" dirty="0"/>
          </a:p>
        </p:txBody>
      </p:sp>
      <p:sp>
        <p:nvSpPr>
          <p:cNvPr id="4" name="Content Placeholder 3"/>
          <p:cNvSpPr>
            <a:spLocks noGrp="1"/>
          </p:cNvSpPr>
          <p:nvPr>
            <p:ph sz="half" idx="2"/>
          </p:nvPr>
        </p:nvSpPr>
        <p:spPr/>
        <p:txBody>
          <a:bodyPr>
            <a:normAutofit fontScale="92500" lnSpcReduction="10000"/>
          </a:bodyPr>
          <a:lstStyle/>
          <a:p>
            <a:r>
              <a:rPr lang="hr-HR" dirty="0" smtClean="0"/>
              <a:t>Krugovi utjecaja: Sakupljanje informacija i artefakata, kako bi centar, ishod putovanja dobio veću moć (</a:t>
            </a:r>
            <a:r>
              <a:rPr lang="hr-HR" dirty="0" err="1" smtClean="0"/>
              <a:t>British</a:t>
            </a:r>
            <a:r>
              <a:rPr lang="hr-HR" dirty="0" smtClean="0"/>
              <a:t> </a:t>
            </a:r>
            <a:r>
              <a:rPr lang="hr-HR" dirty="0" err="1" smtClean="0"/>
              <a:t>Museum</a:t>
            </a:r>
            <a:r>
              <a:rPr lang="hr-HR" dirty="0" smtClean="0"/>
              <a:t>, </a:t>
            </a:r>
            <a:r>
              <a:rPr lang="hr-HR" dirty="0" err="1" smtClean="0"/>
              <a:t>Louvre</a:t>
            </a:r>
            <a:r>
              <a:rPr lang="hr-HR" dirty="0" smtClean="0"/>
              <a:t>, </a:t>
            </a:r>
            <a:r>
              <a:rPr lang="hr-HR" dirty="0" err="1" smtClean="0"/>
              <a:t>Metropolitan</a:t>
            </a:r>
            <a:r>
              <a:rPr lang="hr-HR" dirty="0" smtClean="0"/>
              <a:t>).</a:t>
            </a:r>
            <a:endParaRPr lang="hr-H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86172" cy="1143000"/>
          </a:xfrm>
          <a:solidFill>
            <a:schemeClr val="accent1">
              <a:lumMod val="40000"/>
              <a:lumOff val="60000"/>
            </a:schemeClr>
          </a:solidFill>
        </p:spPr>
        <p:txBody>
          <a:bodyPr>
            <a:normAutofit fontScale="90000"/>
          </a:bodyPr>
          <a:lstStyle/>
          <a:p>
            <a:r>
              <a:rPr lang="hr-HR" dirty="0" smtClean="0"/>
              <a:t>3. Tipologija turizma</a:t>
            </a:r>
            <a:endParaRPr lang="hr-HR" dirty="0"/>
          </a:p>
        </p:txBody>
      </p:sp>
      <p:sp>
        <p:nvSpPr>
          <p:cNvPr id="3" name="Content Placeholder 2"/>
          <p:cNvSpPr>
            <a:spLocks noGrp="1"/>
          </p:cNvSpPr>
          <p:nvPr>
            <p:ph sz="half" idx="1"/>
          </p:nvPr>
        </p:nvSpPr>
        <p:spPr>
          <a:xfrm>
            <a:off x="457200" y="1600200"/>
            <a:ext cx="2400288" cy="4525963"/>
          </a:xfrm>
        </p:spPr>
        <p:txBody>
          <a:bodyPr>
            <a:normAutofit fontScale="92500" lnSpcReduction="20000"/>
          </a:bodyPr>
          <a:lstStyle/>
          <a:p>
            <a:r>
              <a:rPr lang="hr-HR" dirty="0" err="1" smtClean="0"/>
              <a:t>Globetrotter</a:t>
            </a:r>
            <a:r>
              <a:rPr lang="hr-HR" dirty="0" smtClean="0"/>
              <a:t>, </a:t>
            </a:r>
            <a:r>
              <a:rPr lang="hr-HR" dirty="0" err="1" smtClean="0"/>
              <a:t>drifter</a:t>
            </a:r>
            <a:endParaRPr lang="hr-HR" dirty="0" smtClean="0"/>
          </a:p>
          <a:p>
            <a:r>
              <a:rPr lang="hr-HR" sz="2400" dirty="0" err="1" smtClean="0"/>
              <a:t>Individualac</a:t>
            </a:r>
            <a:r>
              <a:rPr lang="hr-HR" sz="2400" dirty="0" smtClean="0"/>
              <a:t>, ili u manjim grupama.</a:t>
            </a:r>
          </a:p>
          <a:p>
            <a:r>
              <a:rPr lang="hr-HR" sz="2400" dirty="0" smtClean="0"/>
              <a:t>Putuje neorganizirano i neplanski, ali putuje na već poznata mjesta.</a:t>
            </a:r>
          </a:p>
          <a:p>
            <a:r>
              <a:rPr lang="hr-HR" sz="2400" dirty="0" smtClean="0"/>
              <a:t>Udaljenost ne igra ulogu.</a:t>
            </a:r>
          </a:p>
          <a:p>
            <a:r>
              <a:rPr lang="hr-HR" sz="2400" dirty="0" smtClean="0"/>
              <a:t>“Cijena doživljaja”</a:t>
            </a:r>
            <a:endParaRPr lang="hr-HR" sz="2400" dirty="0"/>
          </a:p>
        </p:txBody>
      </p:sp>
      <p:pic>
        <p:nvPicPr>
          <p:cNvPr id="74754" name="Picture 2" descr="GlobetrotterCoast.jpg picture by globetrotterworld"/>
          <p:cNvPicPr>
            <a:picLocks noChangeAspect="1" noChangeArrowheads="1"/>
          </p:cNvPicPr>
          <p:nvPr/>
        </p:nvPicPr>
        <p:blipFill>
          <a:blip r:embed="rId2" cstate="print"/>
          <a:srcRect/>
          <a:stretch>
            <a:fillRect/>
          </a:stretch>
        </p:blipFill>
        <p:spPr bwMode="auto">
          <a:xfrm>
            <a:off x="3024166" y="2421120"/>
            <a:ext cx="6119834" cy="443688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00486" cy="1143000"/>
          </a:xfrm>
          <a:solidFill>
            <a:schemeClr val="accent1">
              <a:lumMod val="40000"/>
              <a:lumOff val="60000"/>
            </a:schemeClr>
          </a:solidFill>
        </p:spPr>
        <p:txBody>
          <a:bodyPr>
            <a:normAutofit fontScale="90000"/>
          </a:bodyPr>
          <a:lstStyle/>
          <a:p>
            <a:r>
              <a:rPr lang="hr-HR" dirty="0" smtClean="0"/>
              <a:t>3. Tipologija turizma</a:t>
            </a:r>
            <a:endParaRPr lang="hr-HR" dirty="0"/>
          </a:p>
        </p:txBody>
      </p:sp>
      <p:sp>
        <p:nvSpPr>
          <p:cNvPr id="3" name="Content Placeholder 2"/>
          <p:cNvSpPr>
            <a:spLocks noGrp="1"/>
          </p:cNvSpPr>
          <p:nvPr>
            <p:ph sz="half" idx="1"/>
          </p:nvPr>
        </p:nvSpPr>
        <p:spPr>
          <a:xfrm>
            <a:off x="457200" y="1600201"/>
            <a:ext cx="4038600" cy="1685924"/>
          </a:xfrm>
        </p:spPr>
        <p:txBody>
          <a:bodyPr/>
          <a:lstStyle/>
          <a:p>
            <a:pPr>
              <a:buNone/>
            </a:pPr>
            <a:r>
              <a:rPr lang="hr-HR" dirty="0" smtClean="0"/>
              <a:t>Obiteljski turist:</a:t>
            </a:r>
          </a:p>
          <a:p>
            <a:pPr>
              <a:buNone/>
            </a:pPr>
            <a:r>
              <a:rPr lang="hr-HR" dirty="0" err="1" smtClean="0"/>
              <a:t>Chevy</a:t>
            </a:r>
            <a:r>
              <a:rPr lang="hr-HR" dirty="0" smtClean="0"/>
              <a:t> </a:t>
            </a:r>
            <a:r>
              <a:rPr lang="hr-HR" dirty="0" err="1" smtClean="0"/>
              <a:t>Chase</a:t>
            </a:r>
            <a:r>
              <a:rPr lang="hr-HR" dirty="0" smtClean="0"/>
              <a:t>: </a:t>
            </a:r>
            <a:r>
              <a:rPr lang="hr-HR" dirty="0" err="1" smtClean="0"/>
              <a:t>Vegas</a:t>
            </a:r>
            <a:r>
              <a:rPr lang="hr-HR" dirty="0" smtClean="0"/>
              <a:t> </a:t>
            </a:r>
            <a:r>
              <a:rPr lang="hr-HR" dirty="0" err="1" smtClean="0"/>
              <a:t>Vacations</a:t>
            </a:r>
            <a:endParaRPr lang="hr-HR" dirty="0"/>
          </a:p>
        </p:txBody>
      </p:sp>
      <p:pic>
        <p:nvPicPr>
          <p:cNvPr id="73730" name="Picture 2" descr="http://i1.fc-img.com/CTV02/Comcast_CIM_Prod_Fancast_Image/20/821/1196960135772_11000_0005.jpg_408_209.jpg"/>
          <p:cNvPicPr>
            <a:picLocks noChangeAspect="1" noChangeArrowheads="1"/>
          </p:cNvPicPr>
          <p:nvPr/>
        </p:nvPicPr>
        <p:blipFill>
          <a:blip r:embed="rId2" cstate="print"/>
          <a:srcRect/>
          <a:stretch>
            <a:fillRect/>
          </a:stretch>
        </p:blipFill>
        <p:spPr bwMode="auto">
          <a:xfrm>
            <a:off x="4786314" y="3714752"/>
            <a:ext cx="3886200" cy="2919419"/>
          </a:xfrm>
          <a:prstGeom prst="rect">
            <a:avLst/>
          </a:prstGeom>
          <a:noFill/>
        </p:spPr>
      </p:pic>
      <p:pic>
        <p:nvPicPr>
          <p:cNvPr id="73732" name="Picture 4" descr="http://img2.timeinc.net/ew/dynamic/imgs/050614/184015__vacation_l.jpg"/>
          <p:cNvPicPr>
            <a:picLocks noChangeAspect="1" noChangeArrowheads="1"/>
          </p:cNvPicPr>
          <p:nvPr/>
        </p:nvPicPr>
        <p:blipFill>
          <a:blip r:embed="rId3" cstate="print"/>
          <a:srcRect/>
          <a:stretch>
            <a:fillRect/>
          </a:stretch>
        </p:blipFill>
        <p:spPr bwMode="auto">
          <a:xfrm>
            <a:off x="285720" y="3857628"/>
            <a:ext cx="3810000" cy="28575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00552" cy="1143000"/>
          </a:xfrm>
          <a:solidFill>
            <a:schemeClr val="accent1">
              <a:lumMod val="40000"/>
              <a:lumOff val="60000"/>
            </a:schemeClr>
          </a:solidFill>
        </p:spPr>
        <p:txBody>
          <a:bodyPr>
            <a:normAutofit fontScale="90000"/>
          </a:bodyPr>
          <a:lstStyle/>
          <a:p>
            <a:r>
              <a:rPr lang="hr-HR" dirty="0" smtClean="0"/>
              <a:t>3. Tipologija turista</a:t>
            </a:r>
            <a:endParaRPr lang="hr-HR" dirty="0"/>
          </a:p>
        </p:txBody>
      </p:sp>
      <p:sp>
        <p:nvSpPr>
          <p:cNvPr id="3" name="Content Placeholder 2"/>
          <p:cNvSpPr>
            <a:spLocks noGrp="1"/>
          </p:cNvSpPr>
          <p:nvPr>
            <p:ph sz="half" idx="1"/>
          </p:nvPr>
        </p:nvSpPr>
        <p:spPr>
          <a:xfrm>
            <a:off x="457200" y="1600200"/>
            <a:ext cx="2614602" cy="3614749"/>
          </a:xfrm>
        </p:spPr>
        <p:txBody>
          <a:bodyPr>
            <a:normAutofit fontScale="77500" lnSpcReduction="20000"/>
          </a:bodyPr>
          <a:lstStyle/>
          <a:p>
            <a:pPr>
              <a:buNone/>
            </a:pPr>
            <a:r>
              <a:rPr lang="hr-HR" dirty="0" smtClean="0"/>
              <a:t>Masovni turist 1.</a:t>
            </a:r>
          </a:p>
          <a:p>
            <a:pPr>
              <a:buFontTx/>
              <a:buChar char="-"/>
            </a:pPr>
            <a:r>
              <a:rPr lang="hr-HR" dirty="0" smtClean="0"/>
              <a:t>Putuje organizirano raznim prijevoznim sredstvima</a:t>
            </a:r>
          </a:p>
          <a:p>
            <a:pPr>
              <a:buFontTx/>
              <a:buChar char="-"/>
            </a:pPr>
            <a:r>
              <a:rPr lang="hr-HR" dirty="0" smtClean="0"/>
              <a:t>Organizirani smještaj</a:t>
            </a:r>
          </a:p>
          <a:p>
            <a:pPr>
              <a:buFontTx/>
              <a:buChar char="-"/>
            </a:pPr>
            <a:r>
              <a:rPr lang="hr-HR" dirty="0" smtClean="0"/>
              <a:t>Ali još uvijek  može imati individualne karakteristike</a:t>
            </a:r>
            <a:endParaRPr lang="hr-HR" dirty="0"/>
          </a:p>
        </p:txBody>
      </p:sp>
      <p:pic>
        <p:nvPicPr>
          <p:cNvPr id="75778" name="Picture 2" descr="500SomeLikeItHot10.jpg picture by giancarletto"/>
          <p:cNvPicPr>
            <a:picLocks noChangeAspect="1" noChangeArrowheads="1"/>
          </p:cNvPicPr>
          <p:nvPr/>
        </p:nvPicPr>
        <p:blipFill>
          <a:blip r:embed="rId2" cstate="print"/>
          <a:srcRect/>
          <a:stretch>
            <a:fillRect/>
          </a:stretch>
        </p:blipFill>
        <p:spPr bwMode="auto">
          <a:xfrm>
            <a:off x="3143240" y="1714488"/>
            <a:ext cx="6000760" cy="4929199"/>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43494" cy="1143000"/>
          </a:xfrm>
          <a:solidFill>
            <a:schemeClr val="accent1">
              <a:lumMod val="40000"/>
              <a:lumOff val="60000"/>
            </a:schemeClr>
          </a:solidFill>
        </p:spPr>
        <p:txBody>
          <a:bodyPr/>
          <a:lstStyle/>
          <a:p>
            <a:r>
              <a:rPr lang="hr-HR" dirty="0" smtClean="0"/>
              <a:t>3. Tipologija turizma</a:t>
            </a:r>
            <a:endParaRPr lang="hr-HR" dirty="0"/>
          </a:p>
        </p:txBody>
      </p:sp>
      <p:sp>
        <p:nvSpPr>
          <p:cNvPr id="3" name="Content Placeholder 2"/>
          <p:cNvSpPr>
            <a:spLocks noGrp="1"/>
          </p:cNvSpPr>
          <p:nvPr>
            <p:ph sz="half" idx="1"/>
          </p:nvPr>
        </p:nvSpPr>
        <p:spPr>
          <a:xfrm>
            <a:off x="457200" y="1600201"/>
            <a:ext cx="4038600" cy="1757362"/>
          </a:xfrm>
        </p:spPr>
        <p:txBody>
          <a:bodyPr/>
          <a:lstStyle/>
          <a:p>
            <a:pPr>
              <a:buNone/>
            </a:pPr>
            <a:r>
              <a:rPr lang="hr-HR" dirty="0" smtClean="0"/>
              <a:t>Masovni turizam 2.</a:t>
            </a:r>
          </a:p>
          <a:p>
            <a:pPr>
              <a:buNone/>
            </a:pPr>
            <a:r>
              <a:rPr lang="hr-HR" dirty="0" smtClean="0"/>
              <a:t>(Čarter-turist - anoniman)</a:t>
            </a:r>
          </a:p>
          <a:p>
            <a:pPr>
              <a:buNone/>
            </a:pPr>
            <a:r>
              <a:rPr lang="hr-HR" dirty="0" smtClean="0"/>
              <a:t>(David </a:t>
            </a:r>
            <a:r>
              <a:rPr lang="hr-HR" dirty="0" err="1" smtClean="0"/>
              <a:t>Lodge</a:t>
            </a:r>
            <a:r>
              <a:rPr lang="hr-HR" dirty="0" smtClean="0"/>
              <a:t>)</a:t>
            </a:r>
            <a:endParaRPr lang="hr-HR" dirty="0"/>
          </a:p>
        </p:txBody>
      </p:sp>
      <p:pic>
        <p:nvPicPr>
          <p:cNvPr id="5" name="Picture 1" descr="C:\Documents and Settings\korisnik\My Documents\My Pictures\cover-650.jpg"/>
          <p:cNvPicPr>
            <a:picLocks noChangeAspect="1" noChangeArrowheads="1"/>
          </p:cNvPicPr>
          <p:nvPr/>
        </p:nvPicPr>
        <p:blipFill>
          <a:blip r:embed="rId2" cstate="print"/>
          <a:srcRect/>
          <a:stretch>
            <a:fillRect/>
          </a:stretch>
        </p:blipFill>
        <p:spPr bwMode="auto">
          <a:xfrm>
            <a:off x="2952750" y="2786058"/>
            <a:ext cx="6191250" cy="407194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hr-HR" dirty="0" smtClean="0"/>
              <a:t>3. Tipologija turizma (</a:t>
            </a:r>
            <a:r>
              <a:rPr lang="hr-HR" dirty="0" err="1" smtClean="0"/>
              <a:t>Valene</a:t>
            </a:r>
            <a:r>
              <a:rPr lang="hr-HR" dirty="0" smtClean="0"/>
              <a:t> </a:t>
            </a:r>
            <a:r>
              <a:rPr lang="hr-HR" dirty="0" err="1" smtClean="0"/>
              <a:t>Smith</a:t>
            </a:r>
            <a:r>
              <a:rPr lang="hr-HR" dirty="0" smtClean="0"/>
              <a:t>)</a:t>
            </a:r>
            <a:endParaRPr lang="hr-HR" dirty="0"/>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pic>
        <p:nvPicPr>
          <p:cNvPr id="19458" name="Picture 2"/>
          <p:cNvPicPr>
            <a:picLocks noChangeAspect="1" noChangeArrowheads="1"/>
          </p:cNvPicPr>
          <p:nvPr/>
        </p:nvPicPr>
        <p:blipFill>
          <a:blip r:embed="rId2" cstate="print"/>
          <a:srcRect/>
          <a:stretch>
            <a:fillRect/>
          </a:stretch>
        </p:blipFill>
        <p:spPr bwMode="auto">
          <a:xfrm>
            <a:off x="214282" y="1500174"/>
            <a:ext cx="8715436" cy="5072099"/>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1. Turizam kao ljudska potreba</a:t>
            </a:r>
            <a:endParaRPr lang="hr-HR" dirty="0"/>
          </a:p>
        </p:txBody>
      </p:sp>
      <p:sp>
        <p:nvSpPr>
          <p:cNvPr id="3" name="Content Placeholder 2"/>
          <p:cNvSpPr>
            <a:spLocks noGrp="1"/>
          </p:cNvSpPr>
          <p:nvPr>
            <p:ph sz="half" idx="1"/>
          </p:nvPr>
        </p:nvSpPr>
        <p:spPr/>
        <p:txBody>
          <a:bodyPr/>
          <a:lstStyle/>
          <a:p>
            <a:r>
              <a:rPr lang="hr-HR" dirty="0" smtClean="0"/>
              <a:t>Putovanje kao potreba? Iz koje </a:t>
            </a:r>
            <a:r>
              <a:rPr lang="hr-HR" dirty="0" err="1" smtClean="0"/>
              <a:t>Maslowljeve</a:t>
            </a:r>
            <a:r>
              <a:rPr lang="hr-HR" dirty="0" smtClean="0"/>
              <a:t> potrebe proizlazi?</a:t>
            </a:r>
          </a:p>
          <a:p>
            <a:pPr>
              <a:buNone/>
            </a:pPr>
            <a:endParaRPr lang="hr-HR" dirty="0" smtClean="0"/>
          </a:p>
          <a:p>
            <a:r>
              <a:rPr lang="hr-HR" dirty="0" smtClean="0"/>
              <a:t>Četvrta i peta: respekt drugih i potraga za respektom drugih; </a:t>
            </a:r>
            <a:r>
              <a:rPr lang="hr-HR" dirty="0" err="1" smtClean="0"/>
              <a:t>samoaktualizacija</a:t>
            </a:r>
            <a:endParaRPr lang="hr-HR" dirty="0" smtClean="0"/>
          </a:p>
          <a:p>
            <a:pPr lvl="1"/>
            <a:endParaRPr lang="hr-HR" dirty="0"/>
          </a:p>
        </p:txBody>
      </p:sp>
      <p:sp>
        <p:nvSpPr>
          <p:cNvPr id="4" name="Content Placeholder 3"/>
          <p:cNvSpPr>
            <a:spLocks noGrp="1"/>
          </p:cNvSpPr>
          <p:nvPr>
            <p:ph sz="half" idx="2"/>
          </p:nvPr>
        </p:nvSpPr>
        <p:spPr/>
        <p:txBody>
          <a:bodyPr/>
          <a:lstStyle/>
          <a:p>
            <a:r>
              <a:rPr lang="hr-HR" dirty="0" smtClean="0"/>
              <a:t>Može li se </a:t>
            </a:r>
            <a:r>
              <a:rPr lang="hr-HR" dirty="0" err="1" smtClean="0"/>
              <a:t>Maslowljeva</a:t>
            </a:r>
            <a:r>
              <a:rPr lang="hr-HR" dirty="0" smtClean="0"/>
              <a:t> hijerarhija iskoristiti kao hijerarhija potreba na putovanju?</a:t>
            </a:r>
          </a:p>
          <a:p>
            <a:r>
              <a:rPr lang="hr-HR" dirty="0" smtClean="0"/>
              <a:t>Da!</a:t>
            </a:r>
            <a:endParaRPr lang="hr-H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lstStyle/>
          <a:p>
            <a:endParaRPr lang="hr-H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71990" cy="1143000"/>
          </a:xfrm>
          <a:solidFill>
            <a:schemeClr val="accent1">
              <a:lumMod val="40000"/>
              <a:lumOff val="60000"/>
            </a:schemeClr>
          </a:solidFill>
        </p:spPr>
        <p:txBody>
          <a:bodyPr>
            <a:normAutofit fontScale="90000"/>
          </a:bodyPr>
          <a:lstStyle/>
          <a:p>
            <a:r>
              <a:rPr lang="hr-HR" dirty="0" smtClean="0"/>
              <a:t>4. Dinamika turizma</a:t>
            </a:r>
            <a:endParaRPr lang="hr-HR" dirty="0"/>
          </a:p>
        </p:txBody>
      </p:sp>
      <p:sp>
        <p:nvSpPr>
          <p:cNvPr id="3" name="Content Placeholder 2"/>
          <p:cNvSpPr>
            <a:spLocks noGrp="1"/>
          </p:cNvSpPr>
          <p:nvPr>
            <p:ph sz="half" idx="1"/>
          </p:nvPr>
        </p:nvSpPr>
        <p:spPr/>
        <p:txBody>
          <a:bodyPr/>
          <a:lstStyle/>
          <a:p>
            <a:pPr>
              <a:buNone/>
            </a:pPr>
            <a:r>
              <a:rPr lang="hr-HR" dirty="0" smtClean="0"/>
              <a:t>Dinamika širenja ideja i dinamika širenja društvenih pokreta (M. </a:t>
            </a:r>
            <a:r>
              <a:rPr lang="hr-HR" dirty="0" err="1" smtClean="0"/>
              <a:t>Gladwell</a:t>
            </a:r>
            <a:r>
              <a:rPr lang="hr-HR" dirty="0" smtClean="0"/>
              <a:t> – </a:t>
            </a:r>
            <a:r>
              <a:rPr lang="hr-HR" dirty="0" err="1" smtClean="0"/>
              <a:t>Tipping</a:t>
            </a:r>
            <a:r>
              <a:rPr lang="hr-HR" dirty="0" smtClean="0"/>
              <a:t> </a:t>
            </a:r>
            <a:r>
              <a:rPr lang="hr-HR" dirty="0" err="1" smtClean="0"/>
              <a:t>point</a:t>
            </a:r>
            <a:r>
              <a:rPr lang="hr-HR" dirty="0" smtClean="0"/>
              <a:t>)</a:t>
            </a:r>
          </a:p>
          <a:p>
            <a:pPr>
              <a:buNone/>
            </a:pPr>
            <a:r>
              <a:rPr lang="hr-HR" dirty="0" smtClean="0"/>
              <a:t>(Turizam kao ideja i turizam kao socijalni trend)</a:t>
            </a:r>
            <a:endParaRPr lang="hr-HR" dirty="0"/>
          </a:p>
        </p:txBody>
      </p:sp>
      <p:pic>
        <p:nvPicPr>
          <p:cNvPr id="79874" name="Picture 2" descr="http://journeyhomeburke.files.wordpress.com/2008/12/gladwell.jpg"/>
          <p:cNvPicPr>
            <a:picLocks noChangeAspect="1" noChangeArrowheads="1"/>
          </p:cNvPicPr>
          <p:nvPr/>
        </p:nvPicPr>
        <p:blipFill>
          <a:blip r:embed="rId2" cstate="print"/>
          <a:srcRect/>
          <a:stretch>
            <a:fillRect/>
          </a:stretch>
        </p:blipFill>
        <p:spPr bwMode="auto">
          <a:xfrm>
            <a:off x="5000628" y="1571612"/>
            <a:ext cx="3571875" cy="476250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lstStyle/>
          <a:p>
            <a:endParaRPr lang="hr-HR" dirty="0"/>
          </a:p>
        </p:txBody>
      </p:sp>
      <p:sp>
        <p:nvSpPr>
          <p:cNvPr id="4" name="Content Placeholder 3"/>
          <p:cNvSpPr>
            <a:spLocks noGrp="1"/>
          </p:cNvSpPr>
          <p:nvPr>
            <p:ph sz="half" idx="2"/>
          </p:nvPr>
        </p:nvSpPr>
        <p:spPr/>
        <p:txBody>
          <a:bodyPr/>
          <a:lstStyle/>
          <a:p>
            <a:endParaRPr lang="hr-HR"/>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78849" name="Object 1"/>
          <p:cNvGraphicFramePr>
            <a:graphicFrameLocks noChangeAspect="1"/>
          </p:cNvGraphicFramePr>
          <p:nvPr/>
        </p:nvGraphicFramePr>
        <p:xfrm>
          <a:off x="0" y="0"/>
          <a:ext cx="9144000" cy="6836898"/>
        </p:xfrm>
        <a:graphic>
          <a:graphicData uri="http://schemas.openxmlformats.org/presentationml/2006/ole">
            <p:oleObj spid="_x0000_s78849" name="Slide" r:id="rId3" imgW="4570584" imgH="3427397" progId="PowerPoint.Slide.12">
              <p:embed/>
            </p:oleObj>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hr-HR" dirty="0" smtClean="0"/>
              <a:t>4. Dinamika prihvaćanja ideja i proizvoda (</a:t>
            </a:r>
            <a:r>
              <a:rPr lang="hr-HR" dirty="0" err="1" smtClean="0"/>
              <a:t>Ryan</a:t>
            </a:r>
            <a:r>
              <a:rPr lang="hr-HR" dirty="0" smtClean="0"/>
              <a:t> – </a:t>
            </a:r>
            <a:r>
              <a:rPr lang="hr-HR" dirty="0" err="1" smtClean="0"/>
              <a:t>Gross</a:t>
            </a:r>
            <a:r>
              <a:rPr lang="hr-HR" dirty="0" smtClean="0"/>
              <a:t>)</a:t>
            </a:r>
            <a:endParaRPr lang="hr-HR" dirty="0"/>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pic>
        <p:nvPicPr>
          <p:cNvPr id="84994" name="Picture 2" descr="http://www.spreadingscience.com/wp-content/uploads/2008/06/cumulative.jpg"/>
          <p:cNvPicPr>
            <a:picLocks noChangeAspect="1" noChangeArrowheads="1"/>
          </p:cNvPicPr>
          <p:nvPr/>
        </p:nvPicPr>
        <p:blipFill>
          <a:blip r:embed="rId2" cstate="print"/>
          <a:srcRect/>
          <a:stretch>
            <a:fillRect/>
          </a:stretch>
        </p:blipFill>
        <p:spPr bwMode="auto">
          <a:xfrm>
            <a:off x="0" y="1571613"/>
            <a:ext cx="8929718" cy="5286388"/>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r-HR"/>
          </a:p>
        </p:txBody>
      </p:sp>
      <p:graphicFrame>
        <p:nvGraphicFramePr>
          <p:cNvPr id="80897" name="Object 1"/>
          <p:cNvGraphicFramePr>
            <a:graphicFrameLocks noChangeAspect="1"/>
          </p:cNvGraphicFramePr>
          <p:nvPr/>
        </p:nvGraphicFramePr>
        <p:xfrm>
          <a:off x="0" y="0"/>
          <a:ext cx="9186177" cy="6858000"/>
        </p:xfrm>
        <a:graphic>
          <a:graphicData uri="http://schemas.openxmlformats.org/presentationml/2006/ole">
            <p:oleObj spid="_x0000_s80897" name="Slide" r:id="rId3" imgW="4570584" imgH="3427397" progId="PowerPoint.Slide.12">
              <p:embed/>
            </p:oleObj>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http://www.vivacity2020.eu/images/Life-Cycle.jpg/image_preview"/>
          <p:cNvPicPr>
            <a:picLocks noChangeAspect="1" noChangeArrowheads="1"/>
          </p:cNvPicPr>
          <p:nvPr/>
        </p:nvPicPr>
        <p:blipFill>
          <a:blip r:embed="rId2" cstate="print"/>
          <a:srcRect/>
          <a:stretch>
            <a:fillRect/>
          </a:stretch>
        </p:blipFill>
        <p:spPr bwMode="auto">
          <a:xfrm>
            <a:off x="3214678" y="2214554"/>
            <a:ext cx="6016480" cy="4643446"/>
          </a:xfrm>
          <a:prstGeom prst="rect">
            <a:avLst/>
          </a:prstGeom>
          <a:noFill/>
        </p:spPr>
      </p:pic>
      <p:sp>
        <p:nvSpPr>
          <p:cNvPr id="2" name="Title 1"/>
          <p:cNvSpPr>
            <a:spLocks noGrp="1"/>
          </p:cNvSpPr>
          <p:nvPr>
            <p:ph type="title"/>
          </p:nvPr>
        </p:nvSpPr>
        <p:spPr>
          <a:xfrm>
            <a:off x="457200" y="274638"/>
            <a:ext cx="4757742" cy="1143000"/>
          </a:xfrm>
          <a:solidFill>
            <a:srgbClr val="FFFF00"/>
          </a:solidFill>
        </p:spPr>
        <p:txBody>
          <a:bodyPr/>
          <a:lstStyle/>
          <a:p>
            <a:r>
              <a:rPr lang="hr-HR" dirty="0" smtClean="0"/>
              <a:t>4. Dinamika turizma</a:t>
            </a:r>
            <a:endParaRPr lang="hr-HR" dirty="0"/>
          </a:p>
        </p:txBody>
      </p:sp>
      <p:sp>
        <p:nvSpPr>
          <p:cNvPr id="3" name="Content Placeholder 2"/>
          <p:cNvSpPr>
            <a:spLocks noGrp="1"/>
          </p:cNvSpPr>
          <p:nvPr>
            <p:ph sz="half" idx="1"/>
          </p:nvPr>
        </p:nvSpPr>
        <p:spPr/>
        <p:txBody>
          <a:bodyPr/>
          <a:lstStyle/>
          <a:p>
            <a:pPr>
              <a:buNone/>
            </a:pPr>
            <a:r>
              <a:rPr lang="hr-HR" dirty="0" smtClean="0"/>
              <a:t>Ciklusi urbanističkoga razvoja</a:t>
            </a:r>
          </a:p>
          <a:p>
            <a:pPr>
              <a:buNone/>
            </a:pPr>
            <a:r>
              <a:rPr lang="hr-HR" dirty="0" smtClean="0"/>
              <a:t>Ciklusi turističkih mjesta </a:t>
            </a:r>
          </a:p>
          <a:p>
            <a:pPr>
              <a:buNone/>
            </a:pPr>
            <a:r>
              <a:rPr lang="hr-HR" dirty="0" smtClean="0"/>
              <a:t>(</a:t>
            </a:r>
            <a:r>
              <a:rPr lang="hr-HR" dirty="0" err="1" smtClean="0"/>
              <a:t>resorta</a:t>
            </a:r>
            <a:r>
              <a:rPr lang="hr-HR" dirty="0" smtClean="0"/>
              <a:t>)</a:t>
            </a:r>
            <a:endParaRPr lang="hr-H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hr-HR" dirty="0" smtClean="0"/>
              <a:t>4. Dinamika turizma </a:t>
            </a:r>
            <a:br>
              <a:rPr lang="hr-HR" dirty="0" smtClean="0"/>
            </a:br>
            <a:r>
              <a:rPr lang="hr-HR" dirty="0" smtClean="0"/>
              <a:t>(sigurnost i glasine)</a:t>
            </a:r>
            <a:endParaRPr lang="hr-HR" dirty="0"/>
          </a:p>
        </p:txBody>
      </p:sp>
      <p:sp>
        <p:nvSpPr>
          <p:cNvPr id="3" name="Content Placeholder 2"/>
          <p:cNvSpPr>
            <a:spLocks noGrp="1"/>
          </p:cNvSpPr>
          <p:nvPr>
            <p:ph sz="half" idx="1"/>
          </p:nvPr>
        </p:nvSpPr>
        <p:spPr/>
        <p:txBody>
          <a:bodyPr/>
          <a:lstStyle/>
          <a:p>
            <a:pPr>
              <a:buNone/>
            </a:pPr>
            <a:r>
              <a:rPr lang="hr-HR" dirty="0" smtClean="0"/>
              <a:t>Osjetljivost na sigurnost:</a:t>
            </a:r>
          </a:p>
          <a:p>
            <a:pPr>
              <a:buNone/>
            </a:pPr>
            <a:r>
              <a:rPr lang="hr-HR" dirty="0" smtClean="0"/>
              <a:t>Pad turizma nakon traumatičnih događaja – recimo 9/11 u New </a:t>
            </a:r>
            <a:r>
              <a:rPr lang="hr-HR" dirty="0" err="1" smtClean="0"/>
              <a:t>Yorku</a:t>
            </a:r>
            <a:r>
              <a:rPr lang="hr-HR" dirty="0" smtClean="0"/>
              <a:t> ili bombaškog napada u Londonu</a:t>
            </a:r>
          </a:p>
        </p:txBody>
      </p:sp>
      <p:pic>
        <p:nvPicPr>
          <p:cNvPr id="87042" name="Picture 2" descr="http://www.bbc.co.uk/schools/gcsebitesize/geography/images/g_gs_gs_1.gif"/>
          <p:cNvPicPr>
            <a:picLocks noChangeAspect="1" noChangeArrowheads="1"/>
          </p:cNvPicPr>
          <p:nvPr/>
        </p:nvPicPr>
        <p:blipFill>
          <a:blip r:embed="rId2" cstate="print"/>
          <a:srcRect/>
          <a:stretch>
            <a:fillRect/>
          </a:stretch>
        </p:blipFill>
        <p:spPr bwMode="auto">
          <a:xfrm>
            <a:off x="4738658" y="2571744"/>
            <a:ext cx="4405342" cy="30099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4. Dinamika turizma (</a:t>
            </a:r>
            <a:r>
              <a:rPr lang="hr-HR" dirty="0" err="1" smtClean="0"/>
              <a:t>sezonalnost</a:t>
            </a:r>
            <a:r>
              <a:rPr lang="hr-HR" dirty="0" smtClean="0"/>
              <a:t>)</a:t>
            </a:r>
            <a:endParaRPr lang="hr-HR" dirty="0"/>
          </a:p>
        </p:txBody>
      </p:sp>
      <p:sp>
        <p:nvSpPr>
          <p:cNvPr id="3" name="Content Placeholder 2"/>
          <p:cNvSpPr>
            <a:spLocks noGrp="1"/>
          </p:cNvSpPr>
          <p:nvPr>
            <p:ph sz="half" idx="1"/>
          </p:nvPr>
        </p:nvSpPr>
        <p:spPr>
          <a:xfrm>
            <a:off x="457200" y="1600201"/>
            <a:ext cx="4038600" cy="1971675"/>
          </a:xfrm>
        </p:spPr>
        <p:txBody>
          <a:bodyPr>
            <a:normAutofit fontScale="85000" lnSpcReduction="20000"/>
          </a:bodyPr>
          <a:lstStyle/>
          <a:p>
            <a:pPr>
              <a:buNone/>
            </a:pPr>
            <a:r>
              <a:rPr lang="hr-HR" dirty="0" smtClean="0"/>
              <a:t>U nizu turističkih lokacija jasno se može razlučiti </a:t>
            </a:r>
            <a:r>
              <a:rPr lang="hr-HR" dirty="0" err="1" smtClean="0"/>
              <a:t>sezonalnost</a:t>
            </a:r>
            <a:r>
              <a:rPr lang="hr-HR" dirty="0" smtClean="0"/>
              <a:t> s jednim ili dva vrhunca posjeta, kojima mogu odgovarati vrhunci zapošljavanja u sektoru.</a:t>
            </a:r>
            <a:endParaRPr lang="hr-HR" dirty="0"/>
          </a:p>
        </p:txBody>
      </p:sp>
      <p:pic>
        <p:nvPicPr>
          <p:cNvPr id="88066" name="Picture 2" descr="http://www.atvsource.com/images/article_images/articles/2000/jefferson_county_graph.gif"/>
          <p:cNvPicPr>
            <a:picLocks noChangeAspect="1" noChangeArrowheads="1"/>
          </p:cNvPicPr>
          <p:nvPr/>
        </p:nvPicPr>
        <p:blipFill>
          <a:blip r:embed="rId2" cstate="print"/>
          <a:srcRect/>
          <a:stretch>
            <a:fillRect/>
          </a:stretch>
        </p:blipFill>
        <p:spPr bwMode="auto">
          <a:xfrm>
            <a:off x="214282" y="3571877"/>
            <a:ext cx="8929719" cy="3286124"/>
          </a:xfrm>
          <a:prstGeom prst="rect">
            <a:avLst/>
          </a:prstGeom>
          <a:noFill/>
        </p:spPr>
      </p:pic>
      <p:pic>
        <p:nvPicPr>
          <p:cNvPr id="88068" name="Picture 4" descr="http://www.simplyhired.com/a/jobtrends/graph/q-Full-Time+Tourist/t-line"/>
          <p:cNvPicPr>
            <a:picLocks noChangeAspect="1" noChangeArrowheads="1"/>
          </p:cNvPicPr>
          <p:nvPr/>
        </p:nvPicPr>
        <p:blipFill>
          <a:blip r:embed="rId3" cstate="print"/>
          <a:srcRect/>
          <a:stretch>
            <a:fillRect/>
          </a:stretch>
        </p:blipFill>
        <p:spPr bwMode="auto">
          <a:xfrm>
            <a:off x="5143504" y="1571612"/>
            <a:ext cx="3571900" cy="1984389"/>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29576" cy="1143000"/>
          </a:xfrm>
          <a:solidFill>
            <a:srgbClr val="FFFF00"/>
          </a:solidFill>
        </p:spPr>
        <p:txBody>
          <a:bodyPr>
            <a:normAutofit fontScale="90000"/>
          </a:bodyPr>
          <a:lstStyle/>
          <a:p>
            <a:r>
              <a:rPr lang="hr-HR" dirty="0" smtClean="0"/>
              <a:t>4. Dinamika turizma </a:t>
            </a:r>
            <a:br>
              <a:rPr lang="hr-HR" dirty="0" smtClean="0"/>
            </a:br>
            <a:r>
              <a:rPr lang="hr-HR" dirty="0" smtClean="0"/>
              <a:t>(akumulacija i </a:t>
            </a:r>
            <a:r>
              <a:rPr lang="hr-HR" dirty="0" err="1" smtClean="0"/>
              <a:t>carrying</a:t>
            </a:r>
            <a:r>
              <a:rPr lang="hr-HR" dirty="0" smtClean="0"/>
              <a:t> </a:t>
            </a:r>
            <a:r>
              <a:rPr lang="hr-HR" dirty="0" err="1" smtClean="0"/>
              <a:t>capacity</a:t>
            </a:r>
            <a:r>
              <a:rPr lang="hr-HR" dirty="0" smtClean="0"/>
              <a:t>)</a:t>
            </a:r>
            <a:endParaRPr lang="hr-HR" dirty="0"/>
          </a:p>
        </p:txBody>
      </p:sp>
      <p:sp>
        <p:nvSpPr>
          <p:cNvPr id="3" name="Content Placeholder 2"/>
          <p:cNvSpPr>
            <a:spLocks noGrp="1"/>
          </p:cNvSpPr>
          <p:nvPr>
            <p:ph sz="half" idx="1"/>
          </p:nvPr>
        </p:nvSpPr>
        <p:spPr/>
        <p:txBody>
          <a:bodyPr/>
          <a:lstStyle/>
          <a:p>
            <a:pPr>
              <a:buNone/>
            </a:pPr>
            <a:r>
              <a:rPr lang="hr-HR" dirty="0" smtClean="0"/>
              <a:t>Demografski: broj turista može se linearno povećavati do izvjesne mjere – </a:t>
            </a:r>
            <a:r>
              <a:rPr lang="hr-HR" dirty="0" err="1" smtClean="0"/>
              <a:t>tzv</a:t>
            </a:r>
            <a:r>
              <a:rPr lang="hr-HR" dirty="0" smtClean="0"/>
              <a:t>. </a:t>
            </a:r>
            <a:r>
              <a:rPr lang="hr-HR" dirty="0" err="1" smtClean="0"/>
              <a:t>carring</a:t>
            </a:r>
            <a:r>
              <a:rPr lang="hr-HR" dirty="0" smtClean="0"/>
              <a:t> </a:t>
            </a:r>
            <a:r>
              <a:rPr lang="hr-HR" dirty="0" err="1" smtClean="0"/>
              <a:t>capacity</a:t>
            </a:r>
            <a:endParaRPr lang="hr-HR" dirty="0"/>
          </a:p>
        </p:txBody>
      </p:sp>
      <p:sp>
        <p:nvSpPr>
          <p:cNvPr id="4" name="Content Placeholder 3"/>
          <p:cNvSpPr>
            <a:spLocks noGrp="1"/>
          </p:cNvSpPr>
          <p:nvPr>
            <p:ph sz="half" idx="2"/>
          </p:nvPr>
        </p:nvSpPr>
        <p:spPr/>
        <p:txBody>
          <a:bodyPr/>
          <a:lstStyle/>
          <a:p>
            <a:endParaRPr lang="hr-HR" dirty="0"/>
          </a:p>
        </p:txBody>
      </p:sp>
      <p:pic>
        <p:nvPicPr>
          <p:cNvPr id="89090" name="Picture 2" descr="http://www.fao.org/docrep/003/T0708E/T070808.gif"/>
          <p:cNvPicPr>
            <a:picLocks noChangeAspect="1" noChangeArrowheads="1"/>
          </p:cNvPicPr>
          <p:nvPr/>
        </p:nvPicPr>
        <p:blipFill>
          <a:blip r:embed="rId2" cstate="print"/>
          <a:srcRect/>
          <a:stretch>
            <a:fillRect/>
          </a:stretch>
        </p:blipFill>
        <p:spPr bwMode="auto">
          <a:xfrm>
            <a:off x="4429124" y="1500175"/>
            <a:ext cx="4219573" cy="5357826"/>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hr-HR" dirty="0" smtClean="0"/>
              <a:t>4. Dinamika turističkih dolazaka u RH</a:t>
            </a:r>
            <a:br>
              <a:rPr lang="hr-HR" dirty="0" smtClean="0"/>
            </a:br>
            <a:r>
              <a:rPr lang="hr-HR" dirty="0" smtClean="0"/>
              <a:t>(</a:t>
            </a:r>
            <a:r>
              <a:rPr lang="hr-HR" dirty="0" err="1" smtClean="0"/>
              <a:t>carrying</a:t>
            </a:r>
            <a:r>
              <a:rPr lang="hr-HR" dirty="0" smtClean="0"/>
              <a:t> </a:t>
            </a:r>
            <a:r>
              <a:rPr lang="hr-HR" dirty="0" err="1" smtClean="0"/>
              <a:t>capacity</a:t>
            </a:r>
            <a:r>
              <a:rPr lang="hr-HR" dirty="0" smtClean="0"/>
              <a:t>?)</a:t>
            </a:r>
            <a:endParaRPr lang="hr-HR" dirty="0"/>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dirty="0"/>
          </a:p>
        </p:txBody>
      </p:sp>
      <p:pic>
        <p:nvPicPr>
          <p:cNvPr id="91138" name="Picture 2" descr="http://www.perkov.info/slike/graf1.gif"/>
          <p:cNvPicPr>
            <a:picLocks noChangeAspect="1" noChangeArrowheads="1"/>
          </p:cNvPicPr>
          <p:nvPr/>
        </p:nvPicPr>
        <p:blipFill>
          <a:blip r:embed="rId2" cstate="print"/>
          <a:srcRect/>
          <a:stretch>
            <a:fillRect/>
          </a:stretch>
        </p:blipFill>
        <p:spPr bwMode="auto">
          <a:xfrm>
            <a:off x="0" y="1643050"/>
            <a:ext cx="8929718" cy="4929222"/>
          </a:xfrm>
          <a:prstGeom prst="rect">
            <a:avLst/>
          </a:prstGeom>
          <a:noFill/>
        </p:spPr>
      </p:pic>
      <p:sp>
        <p:nvSpPr>
          <p:cNvPr id="911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dirty="0" smtClean="0">
                <a:ln>
                  <a:noFill/>
                </a:ln>
                <a:solidFill>
                  <a:schemeClr val="tx1"/>
                </a:solidFill>
                <a:effectLst/>
                <a:latin typeface="Arial" pitchFamily="34" charset="0"/>
              </a:rPr>
              <a:t>  </a:t>
            </a:r>
            <a:r>
              <a:rPr kumimoji="0" lang="sr-Latn-CS" sz="600" b="0" i="0" u="none" strike="noStrike" cap="none" normalizeH="0" baseline="0" dirty="0" smtClean="0">
                <a:ln>
                  <a:noFill/>
                </a:ln>
                <a:solidFill>
                  <a:schemeClr val="tx1"/>
                </a:solidFill>
                <a:effectLst/>
                <a:latin typeface="Arial" pitchFamily="34" charset="0"/>
              </a:rPr>
              <a:t> </a:t>
            </a:r>
            <a:r>
              <a:rPr kumimoji="0" lang="sr-Latn-CS" sz="1800" b="0" i="0" u="none" strike="noStrike" cap="none" normalizeH="0" baseline="0" dirty="0" smtClean="0">
                <a:ln>
                  <a:noFill/>
                </a:ln>
                <a:solidFill>
                  <a:schemeClr val="tx1"/>
                </a:solidFill>
                <a:effectLst/>
                <a:latin typeface="Arial" pitchFamily="34" charset="0"/>
              </a:rPr>
              <a:t>domaći</a:t>
            </a:r>
            <a:br>
              <a:rPr kumimoji="0" lang="sr-Latn-CS" sz="1800" b="0" i="0" u="none" strike="noStrike" cap="none" normalizeH="0" baseline="0" dirty="0" smtClean="0">
                <a:ln>
                  <a:noFill/>
                </a:ln>
                <a:solidFill>
                  <a:schemeClr val="tx1"/>
                </a:solidFill>
                <a:effectLst/>
                <a:latin typeface="Arial" pitchFamily="34" charset="0"/>
              </a:rPr>
            </a:br>
            <a:r>
              <a:rPr kumimoji="0" lang="sr-Latn-CS" sz="1800" b="0" i="0" u="none" strike="noStrike" cap="none" normalizeH="0" baseline="0" dirty="0" smtClean="0">
                <a:ln>
                  <a:noFill/>
                </a:ln>
                <a:solidFill>
                  <a:schemeClr val="tx1"/>
                </a:solidFill>
                <a:effectLst/>
                <a:latin typeface="Arial" pitchFamily="34" charset="0"/>
              </a:rPr>
              <a:t>  </a:t>
            </a:r>
            <a:r>
              <a:rPr kumimoji="0" lang="sr-Latn-CS" sz="600" b="0" i="0" u="none" strike="noStrike" cap="none" normalizeH="0" baseline="0" dirty="0" smtClean="0">
                <a:ln>
                  <a:noFill/>
                </a:ln>
                <a:solidFill>
                  <a:schemeClr val="tx1"/>
                </a:solidFill>
                <a:effectLst/>
                <a:latin typeface="Arial" pitchFamily="34" charset="0"/>
              </a:rPr>
              <a:t> </a:t>
            </a:r>
            <a:r>
              <a:rPr kumimoji="0" lang="sr-Latn-CS" sz="1800" b="0" i="0" u="none" strike="noStrike" cap="none" normalizeH="0" baseline="0" dirty="0" smtClean="0">
                <a:ln>
                  <a:noFill/>
                </a:ln>
                <a:solidFill>
                  <a:schemeClr val="tx1"/>
                </a:solidFill>
                <a:effectLst/>
                <a:latin typeface="Arial" pitchFamily="34" charset="0"/>
              </a:rPr>
              <a:t>strani</a:t>
            </a:r>
            <a:br>
              <a:rPr kumimoji="0" lang="sr-Latn-CS" sz="1800" b="0" i="0" u="none" strike="noStrike" cap="none" normalizeH="0" baseline="0" dirty="0" smtClean="0">
                <a:ln>
                  <a:noFill/>
                </a:ln>
                <a:solidFill>
                  <a:schemeClr val="tx1"/>
                </a:solidFill>
                <a:effectLst/>
                <a:latin typeface="Arial" pitchFamily="34" charset="0"/>
              </a:rPr>
            </a:br>
            <a:r>
              <a:rPr kumimoji="0" lang="sr-Latn-CS" sz="1800" b="0" i="0" u="none" strike="noStrike" cap="none" normalizeH="0" baseline="0" dirty="0" smtClean="0">
                <a:ln>
                  <a:noFill/>
                </a:ln>
                <a:solidFill>
                  <a:schemeClr val="tx1"/>
                </a:solidFill>
                <a:effectLst/>
                <a:latin typeface="Arial" pitchFamily="34" charset="0"/>
              </a:rPr>
              <a:t>  </a:t>
            </a:r>
            <a:r>
              <a:rPr kumimoji="0" lang="sr-Latn-CS" sz="600" b="0" i="0" u="none" strike="noStrike" cap="none" normalizeH="0" baseline="0" dirty="0" smtClean="0">
                <a:ln>
                  <a:noFill/>
                </a:ln>
                <a:solidFill>
                  <a:schemeClr val="tx1"/>
                </a:solidFill>
                <a:effectLst/>
                <a:latin typeface="Arial" pitchFamily="34" charset="0"/>
              </a:rPr>
              <a:t> </a:t>
            </a:r>
            <a:r>
              <a:rPr kumimoji="0" lang="sr-Latn-CS" sz="1800" b="0" i="0" u="none" strike="noStrike" cap="none" normalizeH="0" baseline="0" dirty="0" smtClean="0">
                <a:ln>
                  <a:noFill/>
                </a:ln>
                <a:solidFill>
                  <a:schemeClr val="tx1"/>
                </a:solidFill>
                <a:effectLst/>
                <a:latin typeface="Arial" pitchFamily="34" charset="0"/>
              </a:rPr>
              <a:t>ukupno </a:t>
            </a:r>
          </a:p>
        </p:txBody>
      </p:sp>
      <p:pic>
        <p:nvPicPr>
          <p:cNvPr id="91143" name="Picture 7" descr="http://www.perkov.info/slike/tocka_crvena.gif"/>
          <p:cNvPicPr>
            <a:picLocks noChangeAspect="1" noChangeArrowheads="1"/>
          </p:cNvPicPr>
          <p:nvPr/>
        </p:nvPicPr>
        <p:blipFill>
          <a:blip r:embed="rId3" cstate="print"/>
          <a:srcRect/>
          <a:stretch>
            <a:fillRect/>
          </a:stretch>
        </p:blipFill>
        <p:spPr bwMode="auto">
          <a:xfrm>
            <a:off x="155575" y="-136525"/>
            <a:ext cx="95250" cy="95250"/>
          </a:xfrm>
          <a:prstGeom prst="rect">
            <a:avLst/>
          </a:prstGeom>
          <a:noFill/>
        </p:spPr>
      </p:pic>
      <p:pic>
        <p:nvPicPr>
          <p:cNvPr id="91144" name="Picture 8" descr="http://www.perkov.info/slike/tocka_zuta.gif"/>
          <p:cNvPicPr>
            <a:picLocks noChangeAspect="1" noChangeArrowheads="1"/>
          </p:cNvPicPr>
          <p:nvPr/>
        </p:nvPicPr>
        <p:blipFill>
          <a:blip r:embed="rId4" cstate="print"/>
          <a:srcRect/>
          <a:stretch>
            <a:fillRect/>
          </a:stretch>
        </p:blipFill>
        <p:spPr bwMode="auto">
          <a:xfrm>
            <a:off x="155575" y="138113"/>
            <a:ext cx="95250" cy="95250"/>
          </a:xfrm>
          <a:prstGeom prst="rect">
            <a:avLst/>
          </a:prstGeom>
          <a:noFill/>
        </p:spPr>
      </p:pic>
      <p:pic>
        <p:nvPicPr>
          <p:cNvPr id="91147" name="Picture 11" descr="http://www.perkov.info/slike/tocka_crvena.gif"/>
          <p:cNvPicPr>
            <a:picLocks noChangeAspect="1" noChangeArrowheads="1"/>
          </p:cNvPicPr>
          <p:nvPr/>
        </p:nvPicPr>
        <p:blipFill>
          <a:blip r:embed="rId3" cstate="print"/>
          <a:srcRect/>
          <a:stretch>
            <a:fillRect/>
          </a:stretch>
        </p:blipFill>
        <p:spPr bwMode="auto">
          <a:xfrm>
            <a:off x="155575" y="-136525"/>
            <a:ext cx="95250" cy="95250"/>
          </a:xfrm>
          <a:prstGeom prst="rect">
            <a:avLst/>
          </a:prstGeom>
          <a:noFill/>
        </p:spPr>
      </p:pic>
      <p:pic>
        <p:nvPicPr>
          <p:cNvPr id="91148" name="Picture 12" descr="http://www.perkov.info/slike/tocka_zuta.gif"/>
          <p:cNvPicPr>
            <a:picLocks noChangeAspect="1" noChangeArrowheads="1"/>
          </p:cNvPicPr>
          <p:nvPr/>
        </p:nvPicPr>
        <p:blipFill>
          <a:blip r:embed="rId4" cstate="print"/>
          <a:srcRect/>
          <a:stretch>
            <a:fillRect/>
          </a:stretch>
        </p:blipFill>
        <p:spPr bwMode="auto">
          <a:xfrm>
            <a:off x="155575" y="138113"/>
            <a:ext cx="95250" cy="9525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hr-HR" dirty="0" smtClean="0"/>
              <a:t>1. Turizam kao ljudska potreba</a:t>
            </a:r>
            <a:br>
              <a:rPr lang="hr-HR" dirty="0" smtClean="0"/>
            </a:br>
            <a:r>
              <a:rPr lang="hr-HR" dirty="0" smtClean="0"/>
              <a:t>(primjeri iz literature)</a:t>
            </a:r>
            <a:endParaRPr lang="hr-HR" dirty="0"/>
          </a:p>
        </p:txBody>
      </p:sp>
      <p:sp>
        <p:nvSpPr>
          <p:cNvPr id="3" name="Content Placeholder 2"/>
          <p:cNvSpPr>
            <a:spLocks noGrp="1"/>
          </p:cNvSpPr>
          <p:nvPr>
            <p:ph sz="half" idx="1"/>
          </p:nvPr>
        </p:nvSpPr>
        <p:spPr/>
        <p:txBody>
          <a:bodyPr>
            <a:normAutofit lnSpcReduction="10000"/>
          </a:bodyPr>
          <a:lstStyle/>
          <a:p>
            <a:pPr lvl="0"/>
            <a:r>
              <a:rPr lang="hr-HR" dirty="0" smtClean="0"/>
              <a:t>Turizam kao ljudska potreba i struktura života</a:t>
            </a:r>
          </a:p>
          <a:p>
            <a:pPr lvl="1"/>
            <a:r>
              <a:rPr lang="hr-HR" dirty="0" smtClean="0"/>
              <a:t>Odiseja, </a:t>
            </a:r>
            <a:r>
              <a:rPr lang="hr-HR" dirty="0" err="1" smtClean="0"/>
              <a:t>Eneida</a:t>
            </a:r>
            <a:endParaRPr lang="hr-HR" dirty="0" smtClean="0"/>
          </a:p>
          <a:p>
            <a:pPr lvl="1"/>
            <a:r>
              <a:rPr lang="hr-HR" dirty="0" err="1" smtClean="0"/>
              <a:t>Nibelunzi</a:t>
            </a:r>
            <a:endParaRPr lang="hr-HR" dirty="0" smtClean="0"/>
          </a:p>
          <a:p>
            <a:pPr lvl="1"/>
            <a:r>
              <a:rPr lang="hr-HR" dirty="0" smtClean="0"/>
              <a:t>J. </a:t>
            </a:r>
            <a:r>
              <a:rPr lang="hr-HR" dirty="0" err="1" smtClean="0"/>
              <a:t>Keruack</a:t>
            </a:r>
            <a:r>
              <a:rPr lang="hr-HR" dirty="0" smtClean="0"/>
              <a:t> (“on </a:t>
            </a:r>
            <a:r>
              <a:rPr lang="hr-HR" dirty="0" err="1" smtClean="0"/>
              <a:t>the</a:t>
            </a:r>
            <a:r>
              <a:rPr lang="hr-HR" dirty="0" smtClean="0"/>
              <a:t> </a:t>
            </a:r>
            <a:r>
              <a:rPr lang="hr-HR" dirty="0" err="1" smtClean="0"/>
              <a:t>road</a:t>
            </a:r>
            <a:r>
              <a:rPr lang="hr-HR" dirty="0" smtClean="0"/>
              <a:t>”)</a:t>
            </a:r>
          </a:p>
          <a:p>
            <a:pPr lvl="1"/>
            <a:r>
              <a:rPr lang="hr-HR" dirty="0" smtClean="0"/>
              <a:t>Pikarski romani (Don </a:t>
            </a:r>
            <a:r>
              <a:rPr lang="hr-HR" dirty="0" err="1" smtClean="0"/>
              <a:t>Quixotte</a:t>
            </a:r>
            <a:r>
              <a:rPr lang="hr-HR" dirty="0" smtClean="0"/>
              <a:t>)</a:t>
            </a:r>
          </a:p>
          <a:p>
            <a:pPr lvl="1"/>
            <a:r>
              <a:rPr lang="hr-HR" dirty="0" smtClean="0"/>
              <a:t>D. </a:t>
            </a:r>
            <a:r>
              <a:rPr lang="hr-HR" dirty="0" err="1" smtClean="0"/>
              <a:t>Lodge</a:t>
            </a:r>
            <a:r>
              <a:rPr lang="hr-HR" dirty="0" smtClean="0"/>
              <a:t>: </a:t>
            </a:r>
            <a:r>
              <a:rPr lang="hr-HR" dirty="0" err="1" smtClean="0"/>
              <a:t>Changing</a:t>
            </a:r>
            <a:r>
              <a:rPr lang="hr-HR" dirty="0" smtClean="0"/>
              <a:t> </a:t>
            </a:r>
            <a:r>
              <a:rPr lang="hr-HR" dirty="0" err="1" smtClean="0"/>
              <a:t>Places</a:t>
            </a:r>
            <a:endParaRPr lang="hr-HR" dirty="0" smtClean="0"/>
          </a:p>
          <a:p>
            <a:pPr>
              <a:buNone/>
            </a:pPr>
            <a:endParaRPr lang="hr-HR" dirty="0"/>
          </a:p>
        </p:txBody>
      </p:sp>
      <p:pic>
        <p:nvPicPr>
          <p:cNvPr id="82946" name="Picture 2" descr="http://upload.wikimedia.org/wikipedia/commons/0/05/Don_Quixote_5.jpg"/>
          <p:cNvPicPr>
            <a:picLocks noChangeAspect="1" noChangeArrowheads="1"/>
          </p:cNvPicPr>
          <p:nvPr/>
        </p:nvPicPr>
        <p:blipFill>
          <a:blip r:embed="rId2" cstate="print"/>
          <a:srcRect/>
          <a:stretch>
            <a:fillRect/>
          </a:stretch>
        </p:blipFill>
        <p:spPr bwMode="auto">
          <a:xfrm>
            <a:off x="4786314" y="1628775"/>
            <a:ext cx="4057650" cy="5229225"/>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p:cNvPicPr>
            <a:picLocks noChangeAspect="1" noChangeArrowheads="1"/>
          </p:cNvPicPr>
          <p:nvPr/>
        </p:nvPicPr>
        <p:blipFill>
          <a:blip r:embed="rId2" cstate="print"/>
          <a:srcRect/>
          <a:stretch>
            <a:fillRect/>
          </a:stretch>
        </p:blipFill>
        <p:spPr bwMode="auto">
          <a:xfrm>
            <a:off x="-571536" y="2071679"/>
            <a:ext cx="10287072" cy="4786322"/>
          </a:xfrm>
          <a:prstGeom prst="rect">
            <a:avLst/>
          </a:prstGeom>
          <a:noFill/>
          <a:ln w="9525">
            <a:noFill/>
            <a:miter lim="800000"/>
            <a:headEnd/>
            <a:tailEnd/>
          </a:ln>
        </p:spPr>
      </p:pic>
      <p:sp>
        <p:nvSpPr>
          <p:cNvPr id="3" name="Title 2"/>
          <p:cNvSpPr>
            <a:spLocks noGrp="1"/>
          </p:cNvSpPr>
          <p:nvPr>
            <p:ph type="title"/>
          </p:nvPr>
        </p:nvSpPr>
        <p:spPr>
          <a:solidFill>
            <a:srgbClr val="FFFF00"/>
          </a:solidFill>
        </p:spPr>
        <p:txBody>
          <a:bodyPr/>
          <a:lstStyle/>
          <a:p>
            <a:r>
              <a:rPr lang="hr-HR" dirty="0" smtClean="0"/>
              <a:t>4. Dinamika turizma (zadovoljstvo)</a:t>
            </a:r>
            <a:endParaRPr lang="hr-HR" dirty="0"/>
          </a:p>
        </p:txBody>
      </p:sp>
      <p:sp>
        <p:nvSpPr>
          <p:cNvPr id="4" name="Content Placeholder 3"/>
          <p:cNvSpPr>
            <a:spLocks noGrp="1"/>
          </p:cNvSpPr>
          <p:nvPr>
            <p:ph idx="1"/>
          </p:nvPr>
        </p:nvSpPr>
        <p:spPr>
          <a:xfrm>
            <a:off x="457200" y="1600200"/>
            <a:ext cx="8229600" cy="542916"/>
          </a:xfrm>
        </p:spPr>
        <p:txBody>
          <a:bodyPr>
            <a:normAutofit/>
          </a:bodyPr>
          <a:lstStyle/>
          <a:p>
            <a:pPr>
              <a:buNone/>
            </a:pPr>
            <a:r>
              <a:rPr lang="hr-HR" sz="2800" dirty="0" smtClean="0"/>
              <a:t>Ovisnost zadovoljstva o veličini skupine na lokalitetu</a:t>
            </a:r>
            <a:endParaRPr lang="hr-HR"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4. Dinamika turizma (rasprava)</a:t>
            </a:r>
            <a:endParaRPr lang="hr-HR" dirty="0"/>
          </a:p>
        </p:txBody>
      </p:sp>
      <p:sp>
        <p:nvSpPr>
          <p:cNvPr id="3" name="Content Placeholder 2"/>
          <p:cNvSpPr>
            <a:spLocks noGrp="1"/>
          </p:cNvSpPr>
          <p:nvPr>
            <p:ph sz="half" idx="1"/>
          </p:nvPr>
        </p:nvSpPr>
        <p:spPr/>
        <p:txBody>
          <a:bodyPr/>
          <a:lstStyle/>
          <a:p>
            <a:pPr>
              <a:buNone/>
            </a:pPr>
            <a:r>
              <a:rPr lang="hr-HR" dirty="0" smtClean="0"/>
              <a:t>Rasprava o </a:t>
            </a:r>
            <a:r>
              <a:rPr lang="hr-HR" dirty="0" err="1" smtClean="0"/>
              <a:t>Gladwellovim</a:t>
            </a:r>
            <a:r>
              <a:rPr lang="hr-HR" dirty="0" smtClean="0"/>
              <a:t> idejama ljepljivosti, </a:t>
            </a:r>
            <a:r>
              <a:rPr lang="hr-HR" dirty="0" err="1" smtClean="0"/>
              <a:t>mavena</a:t>
            </a:r>
            <a:r>
              <a:rPr lang="hr-HR" dirty="0" smtClean="0"/>
              <a:t>, trgovaca i konektora</a:t>
            </a:r>
          </a:p>
          <a:p>
            <a:pPr>
              <a:buNone/>
            </a:pPr>
            <a:r>
              <a:rPr lang="hr-HR" dirty="0" smtClean="0"/>
              <a:t>Na izbor novih destinacija</a:t>
            </a:r>
          </a:p>
          <a:p>
            <a:pPr>
              <a:buNone/>
            </a:pPr>
            <a:r>
              <a:rPr lang="hr-HR" dirty="0" smtClean="0"/>
              <a:t>Na izbor novih lokaliteta i </a:t>
            </a:r>
            <a:r>
              <a:rPr lang="hr-HR" dirty="0" err="1" smtClean="0"/>
              <a:t>siteova</a:t>
            </a:r>
            <a:endParaRPr lang="hr-HR" dirty="0"/>
          </a:p>
        </p:txBody>
      </p:sp>
      <p:pic>
        <p:nvPicPr>
          <p:cNvPr id="90114" name="Picture 2" descr="C:\Documents and Settings\korisnik\My Documents\My Pictures\fotografi\311293662_3e9a2cef13_o.jpg"/>
          <p:cNvPicPr>
            <a:picLocks noChangeAspect="1" noChangeArrowheads="1"/>
          </p:cNvPicPr>
          <p:nvPr/>
        </p:nvPicPr>
        <p:blipFill>
          <a:blip r:embed="rId2" cstate="print"/>
          <a:srcRect/>
          <a:stretch>
            <a:fillRect/>
          </a:stretch>
        </p:blipFill>
        <p:spPr bwMode="auto">
          <a:xfrm>
            <a:off x="4857752" y="1785926"/>
            <a:ext cx="3786214" cy="471490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sz="half" idx="1"/>
          </p:nvPr>
        </p:nvSpPr>
        <p:spPr>
          <a:xfrm>
            <a:off x="500034" y="1928802"/>
            <a:ext cx="4038600" cy="2500330"/>
          </a:xfrm>
        </p:spPr>
        <p:txBody>
          <a:bodyPr>
            <a:normAutofit/>
          </a:bodyPr>
          <a:lstStyle/>
          <a:p>
            <a:pPr marL="365760" indent="-256032" eaLnBrk="1" fontAlgn="auto" hangingPunct="1">
              <a:spcAft>
                <a:spcPts val="0"/>
              </a:spcAft>
              <a:buFont typeface="Wingdings 3"/>
              <a:buChar char=""/>
              <a:defRPr/>
            </a:pPr>
            <a:r>
              <a:rPr lang="hr-HR" sz="2400" dirty="0"/>
              <a:t>Moderni turizam je složeni i globalni ekološki, ekonomski, politički sustav. </a:t>
            </a:r>
          </a:p>
          <a:p>
            <a:pPr marL="365760" indent="-256032" eaLnBrk="1" fontAlgn="auto" hangingPunct="1">
              <a:spcAft>
                <a:spcPts val="0"/>
              </a:spcAft>
              <a:buFont typeface="Wingdings 3"/>
              <a:buChar char=""/>
              <a:defRPr/>
            </a:pPr>
            <a:r>
              <a:rPr lang="hr-HR" sz="2400" dirty="0"/>
              <a:t>Kako sazrijeva, on se sve više odvaja od ostatka društva (</a:t>
            </a:r>
            <a:r>
              <a:rPr lang="hr-HR" sz="2400" dirty="0" err="1"/>
              <a:t>Cohen</a:t>
            </a:r>
            <a:r>
              <a:rPr lang="hr-HR" sz="2400" dirty="0"/>
              <a:t> 1972).</a:t>
            </a:r>
            <a:endParaRPr lang="en-US" sz="2400" dirty="0"/>
          </a:p>
        </p:txBody>
      </p:sp>
      <p:sp>
        <p:nvSpPr>
          <p:cNvPr id="142341" name="Rectangle 5"/>
          <p:cNvSpPr>
            <a:spLocks noGrp="1" noChangeArrowheads="1"/>
          </p:cNvSpPr>
          <p:nvPr>
            <p:ph sz="half" idx="2"/>
          </p:nvPr>
        </p:nvSpPr>
        <p:spPr>
          <a:xfrm>
            <a:off x="4714876" y="1928802"/>
            <a:ext cx="4038600" cy="3000396"/>
          </a:xfrm>
        </p:spPr>
        <p:txBody>
          <a:bodyPr>
            <a:normAutofit/>
          </a:bodyPr>
          <a:lstStyle/>
          <a:p>
            <a:pPr marL="365760" indent="-256032" eaLnBrk="1" fontAlgn="auto" hangingPunct="1">
              <a:lnSpc>
                <a:spcPct val="90000"/>
              </a:lnSpc>
              <a:spcAft>
                <a:spcPts val="0"/>
              </a:spcAft>
              <a:buFont typeface="Wingdings 3"/>
              <a:buChar char=""/>
              <a:defRPr/>
            </a:pPr>
            <a:r>
              <a:rPr lang="hr-HR" sz="2400" dirty="0"/>
              <a:t>Ali sustav je centrifugalan, i stalno se širi u nova područja</a:t>
            </a:r>
          </a:p>
          <a:p>
            <a:pPr marL="365760" indent="-256032" eaLnBrk="1" fontAlgn="auto" hangingPunct="1">
              <a:lnSpc>
                <a:spcPct val="90000"/>
              </a:lnSpc>
              <a:spcAft>
                <a:spcPts val="0"/>
              </a:spcAft>
              <a:buFont typeface="Wingdings 3"/>
              <a:buChar char=""/>
              <a:defRPr/>
            </a:pPr>
            <a:r>
              <a:rPr lang="hr-HR" sz="2400" dirty="0"/>
              <a:t>ili “organski” (zbog potreba pojedinačnih turista)</a:t>
            </a:r>
          </a:p>
          <a:p>
            <a:pPr marL="365760" indent="-256032" eaLnBrk="1" fontAlgn="auto" hangingPunct="1">
              <a:lnSpc>
                <a:spcPct val="90000"/>
              </a:lnSpc>
              <a:spcAft>
                <a:spcPts val="0"/>
              </a:spcAft>
              <a:buFont typeface="Wingdings 3"/>
              <a:buChar char=""/>
              <a:defRPr/>
            </a:pPr>
            <a:r>
              <a:rPr lang="hr-HR" sz="2400" dirty="0"/>
              <a:t>ili zbog pokušaja nacionalnih institucija i globalnih turističkih “igrača”</a:t>
            </a:r>
            <a:endParaRPr lang="en-US" sz="2400" dirty="0"/>
          </a:p>
        </p:txBody>
      </p:sp>
      <p:sp>
        <p:nvSpPr>
          <p:cNvPr id="142338" name="Rectangle 2"/>
          <p:cNvSpPr>
            <a:spLocks noGrp="1" noChangeArrowheads="1"/>
          </p:cNvSpPr>
          <p:nvPr>
            <p:ph type="title"/>
          </p:nvPr>
        </p:nvSpPr>
        <p:spPr>
          <a:solidFill>
            <a:srgbClr val="FFFF00"/>
          </a:solidFill>
        </p:spPr>
        <p:txBody>
          <a:bodyPr>
            <a:normAutofit fontScale="90000"/>
          </a:bodyPr>
          <a:lstStyle/>
          <a:p>
            <a:pPr eaLnBrk="1" fontAlgn="auto" hangingPunct="1">
              <a:spcAft>
                <a:spcPts val="0"/>
              </a:spcAft>
              <a:defRPr/>
            </a:pPr>
            <a:r>
              <a:rPr lang="hr-HR" sz="4000" dirty="0" smtClean="0"/>
              <a:t>4. 1. (nova cjelina) Dinamika turizma</a:t>
            </a:r>
            <a:br>
              <a:rPr lang="hr-HR" sz="4000" dirty="0" smtClean="0"/>
            </a:br>
            <a:r>
              <a:rPr lang="hr-HR" sz="4000" dirty="0" smtClean="0"/>
              <a:t>Razvoj </a:t>
            </a:r>
            <a:r>
              <a:rPr lang="hr-HR" sz="4000" dirty="0"/>
              <a:t>i struktura </a:t>
            </a:r>
            <a:r>
              <a:rPr lang="hr-HR" sz="4000" dirty="0" smtClean="0"/>
              <a:t>turističkog </a:t>
            </a:r>
            <a:r>
              <a:rPr lang="hr-HR" sz="4000" dirty="0"/>
              <a:t>sustava</a:t>
            </a:r>
            <a:endParaRPr lang="en-US" sz="40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Grp="1" noChangeArrowheads="1"/>
          </p:cNvSpPr>
          <p:nvPr>
            <p:ph sz="half" idx="1"/>
          </p:nvPr>
        </p:nvSpPr>
        <p:spPr>
          <a:xfrm>
            <a:off x="457200" y="1928802"/>
            <a:ext cx="4038600" cy="4078298"/>
          </a:xfrm>
        </p:spPr>
        <p:txBody>
          <a:bodyPr>
            <a:normAutofit/>
          </a:bodyPr>
          <a:lstStyle/>
          <a:p>
            <a:pPr marL="365760" indent="-256032" eaLnBrk="1" fontAlgn="auto" hangingPunct="1">
              <a:spcAft>
                <a:spcPts val="0"/>
              </a:spcAft>
              <a:buFont typeface="Wingdings 3"/>
              <a:buChar char=""/>
              <a:defRPr/>
            </a:pPr>
            <a:r>
              <a:rPr lang="hr-HR" sz="2400" dirty="0"/>
              <a:t>Jezgra globalnog turističkog sustava nalazi se u velikim zemljama koje generiraju turizam.</a:t>
            </a:r>
          </a:p>
          <a:p>
            <a:pPr marL="365760" indent="-256032" eaLnBrk="1" fontAlgn="auto" hangingPunct="1">
              <a:spcAft>
                <a:spcPts val="0"/>
              </a:spcAft>
              <a:buFont typeface="Wingdings 3"/>
              <a:buChar char=""/>
              <a:defRPr/>
            </a:pPr>
            <a:r>
              <a:rPr lang="hr-HR" sz="2400" dirty="0"/>
              <a:t>Moderni su joj korijeni u Velikoj Turi (</a:t>
            </a:r>
            <a:r>
              <a:rPr lang="hr-HR" sz="2400" dirty="0" err="1"/>
              <a:t>Grand</a:t>
            </a:r>
            <a:r>
              <a:rPr lang="hr-HR" sz="2400" dirty="0"/>
              <a:t> </a:t>
            </a:r>
            <a:r>
              <a:rPr lang="hr-HR" sz="2400" dirty="0" err="1"/>
              <a:t>Tour</a:t>
            </a:r>
            <a:r>
              <a:rPr lang="hr-HR" sz="2400" dirty="0"/>
              <a:t> – </a:t>
            </a:r>
            <a:r>
              <a:rPr lang="hr-HR" sz="2400" i="1" dirty="0"/>
              <a:t>objasniti!</a:t>
            </a:r>
            <a:r>
              <a:rPr lang="hr-HR" sz="2400" dirty="0"/>
              <a:t>), koja je pružila zemljopisnu “kičmu” iz koje je sustav ekspandirao u sve </a:t>
            </a:r>
            <a:r>
              <a:rPr lang="hr-HR" sz="2400" dirty="0" err="1"/>
              <a:t>perifernija</a:t>
            </a:r>
            <a:r>
              <a:rPr lang="hr-HR" sz="2400" dirty="0"/>
              <a:t> područja.</a:t>
            </a:r>
            <a:endParaRPr lang="en-US" sz="2400" dirty="0"/>
          </a:p>
        </p:txBody>
      </p:sp>
      <p:sp>
        <p:nvSpPr>
          <p:cNvPr id="144389" name="Rectangle 5"/>
          <p:cNvSpPr>
            <a:spLocks noGrp="1" noChangeArrowheads="1"/>
          </p:cNvSpPr>
          <p:nvPr>
            <p:ph sz="half" idx="2"/>
          </p:nvPr>
        </p:nvSpPr>
        <p:spPr>
          <a:xfrm>
            <a:off x="4648200" y="2071678"/>
            <a:ext cx="4038600" cy="3935422"/>
          </a:xfrm>
        </p:spPr>
        <p:txBody>
          <a:bodyPr>
            <a:normAutofit/>
          </a:bodyPr>
          <a:lstStyle/>
          <a:p>
            <a:pPr marL="365760" indent="-256032" eaLnBrk="1" fontAlgn="auto" hangingPunct="1">
              <a:spcAft>
                <a:spcPts val="0"/>
              </a:spcAft>
              <a:buFont typeface="Wingdings 3"/>
              <a:buChar char=""/>
              <a:defRPr/>
            </a:pPr>
            <a:r>
              <a:rPr lang="hr-HR" dirty="0"/>
              <a:t>Trenutno se širi u najudaljenija i dosad nedohvatljiva područja Trećeg svijeta i polarne krajeve. </a:t>
            </a:r>
          </a:p>
          <a:p>
            <a:pPr marL="365760" indent="-256032" eaLnBrk="1" fontAlgn="auto" hangingPunct="1">
              <a:spcAft>
                <a:spcPts val="0"/>
              </a:spcAft>
              <a:buFont typeface="Wingdings 3"/>
              <a:buChar char=""/>
              <a:defRPr/>
            </a:pPr>
            <a:r>
              <a:rPr lang="hr-HR" dirty="0"/>
              <a:t>Prvi turisti u svemiru 2006.</a:t>
            </a:r>
            <a:endParaRPr lang="en-US" dirty="0"/>
          </a:p>
        </p:txBody>
      </p:sp>
      <p:sp>
        <p:nvSpPr>
          <p:cNvPr id="144386" name="Rectangle 2"/>
          <p:cNvSpPr>
            <a:spLocks noGrp="1" noChangeArrowheads="1"/>
          </p:cNvSpPr>
          <p:nvPr>
            <p:ph type="title"/>
          </p:nvPr>
        </p:nvSpPr>
        <p:spPr>
          <a:solidFill>
            <a:srgbClr val="FFFF00"/>
          </a:solidFill>
        </p:spPr>
        <p:txBody>
          <a:bodyPr>
            <a:normAutofit fontScale="90000"/>
          </a:bodyPr>
          <a:lstStyle/>
          <a:p>
            <a:pPr eaLnBrk="1" fontAlgn="auto" hangingPunct="1">
              <a:spcAft>
                <a:spcPts val="0"/>
              </a:spcAft>
              <a:defRPr/>
            </a:pPr>
            <a:r>
              <a:rPr lang="hr-HR" sz="4000" dirty="0" smtClean="0"/>
              <a:t>4.1. Dinamika turizma</a:t>
            </a:r>
            <a:br>
              <a:rPr lang="hr-HR" sz="4000" dirty="0" smtClean="0"/>
            </a:br>
            <a:r>
              <a:rPr lang="hr-HR" sz="4000" dirty="0" smtClean="0"/>
              <a:t>Razvoj </a:t>
            </a:r>
            <a:r>
              <a:rPr lang="hr-HR" sz="4000" dirty="0"/>
              <a:t>i struktura </a:t>
            </a:r>
            <a:r>
              <a:rPr lang="hr-HR" sz="4000" dirty="0" smtClean="0"/>
              <a:t>turističkog </a:t>
            </a:r>
            <a:r>
              <a:rPr lang="hr-HR" sz="4000" dirty="0"/>
              <a:t>sustava</a:t>
            </a:r>
            <a:endParaRPr lang="en-US" sz="40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sz="half" idx="1"/>
          </p:nvPr>
        </p:nvSpPr>
        <p:spPr>
          <a:xfrm>
            <a:off x="428596" y="1643050"/>
            <a:ext cx="4038600" cy="3662374"/>
          </a:xfrm>
        </p:spPr>
        <p:txBody>
          <a:bodyPr/>
          <a:lstStyle/>
          <a:p>
            <a:pPr eaLnBrk="1" hangingPunct="1">
              <a:lnSpc>
                <a:spcPct val="90000"/>
              </a:lnSpc>
            </a:pPr>
            <a:r>
              <a:rPr lang="hr-HR" sz="2400" dirty="0" smtClean="0"/>
              <a:t>Socioekonomski, sustav ovisi o skupini nacionalnih i sve trans-</a:t>
            </a:r>
            <a:r>
              <a:rPr lang="hr-HR" sz="2400" dirty="0" err="1" smtClean="0"/>
              <a:t>nacionalnijih</a:t>
            </a:r>
            <a:r>
              <a:rPr lang="hr-HR" sz="2400" dirty="0" smtClean="0"/>
              <a:t> korporacija, igrača, vladinih i međuvladinih agencija, </a:t>
            </a:r>
            <a:r>
              <a:rPr lang="hr-HR" sz="2400" dirty="0" err="1" smtClean="0"/>
              <a:t>avio</a:t>
            </a:r>
            <a:r>
              <a:rPr lang="hr-HR" sz="2400" dirty="0" smtClean="0"/>
              <a:t>-kompanija, turističkih kompanija, </a:t>
            </a:r>
            <a:r>
              <a:rPr lang="hr-HR" sz="2400" dirty="0" err="1" smtClean="0"/>
              <a:t>tour</a:t>
            </a:r>
            <a:r>
              <a:rPr lang="hr-HR" sz="2400" dirty="0" smtClean="0"/>
              <a:t>- operatora, lanaca hotela, međunarodnih putničkih organizacija</a:t>
            </a:r>
            <a:endParaRPr lang="en-US" sz="2400" dirty="0" smtClean="0"/>
          </a:p>
        </p:txBody>
      </p:sp>
      <p:sp>
        <p:nvSpPr>
          <p:cNvPr id="64515" name="Rectangle 5"/>
          <p:cNvSpPr>
            <a:spLocks noGrp="1" noChangeArrowheads="1"/>
          </p:cNvSpPr>
          <p:nvPr>
            <p:ph sz="half" idx="2"/>
          </p:nvPr>
        </p:nvSpPr>
        <p:spPr>
          <a:xfrm>
            <a:off x="4643438" y="1643050"/>
            <a:ext cx="4038600" cy="3305184"/>
          </a:xfrm>
        </p:spPr>
        <p:txBody>
          <a:bodyPr/>
          <a:lstStyle/>
          <a:p>
            <a:pPr eaLnBrk="1" hangingPunct="1">
              <a:lnSpc>
                <a:spcPct val="90000"/>
              </a:lnSpc>
            </a:pPr>
            <a:r>
              <a:rPr lang="hr-HR" sz="2400" dirty="0" smtClean="0"/>
              <a:t>Struktura turističke industrije na globalnoj razini ima važne posljedice za nacionalne i lokalne razine zemalja domaćina.</a:t>
            </a:r>
          </a:p>
          <a:p>
            <a:pPr eaLnBrk="1" hangingPunct="1">
              <a:lnSpc>
                <a:spcPct val="90000"/>
              </a:lnSpc>
            </a:pPr>
            <a:r>
              <a:rPr lang="hr-HR" sz="2400" dirty="0" smtClean="0"/>
              <a:t>Te posljedice su glavna preokupacija </a:t>
            </a:r>
            <a:r>
              <a:rPr lang="hr-HR" sz="2400" i="1" dirty="0" smtClean="0"/>
              <a:t>teoretičara </a:t>
            </a:r>
            <a:r>
              <a:rPr lang="hr-HR" sz="2400" i="1" dirty="0" err="1" smtClean="0"/>
              <a:t>dependencije</a:t>
            </a:r>
            <a:r>
              <a:rPr lang="hr-HR" sz="2400" dirty="0" smtClean="0"/>
              <a:t> (</a:t>
            </a:r>
            <a:r>
              <a:rPr lang="hr-HR" sz="2400" i="1" dirty="0" smtClean="0"/>
              <a:t>objasni!</a:t>
            </a:r>
            <a:r>
              <a:rPr lang="hr-HR" sz="2400" dirty="0" smtClean="0"/>
              <a:t>) (</a:t>
            </a:r>
            <a:r>
              <a:rPr lang="hr-HR" sz="2400" dirty="0" err="1" smtClean="0"/>
              <a:t>Perez</a:t>
            </a:r>
            <a:r>
              <a:rPr lang="hr-HR" sz="2400" dirty="0" smtClean="0"/>
              <a:t> 1973, </a:t>
            </a:r>
            <a:r>
              <a:rPr lang="hr-HR" sz="2400" dirty="0" err="1" smtClean="0"/>
              <a:t>Wood</a:t>
            </a:r>
            <a:r>
              <a:rPr lang="hr-HR" sz="2400" dirty="0" smtClean="0"/>
              <a:t> 1979)</a:t>
            </a:r>
            <a:endParaRPr lang="en-US" sz="2400" dirty="0" smtClean="0"/>
          </a:p>
        </p:txBody>
      </p:sp>
      <p:sp>
        <p:nvSpPr>
          <p:cNvPr id="146434" name="Rectangle 2"/>
          <p:cNvSpPr>
            <a:spLocks noGrp="1" noChangeArrowheads="1"/>
          </p:cNvSpPr>
          <p:nvPr>
            <p:ph type="title"/>
          </p:nvPr>
        </p:nvSpPr>
        <p:spPr>
          <a:solidFill>
            <a:srgbClr val="FFFF00"/>
          </a:solidFill>
        </p:spPr>
        <p:txBody>
          <a:bodyPr>
            <a:normAutofit fontScale="90000"/>
          </a:bodyPr>
          <a:lstStyle/>
          <a:p>
            <a:pPr eaLnBrk="1" fontAlgn="auto" hangingPunct="1">
              <a:spcAft>
                <a:spcPts val="0"/>
              </a:spcAft>
              <a:defRPr/>
            </a:pPr>
            <a:r>
              <a:rPr lang="hr-HR" sz="4000" dirty="0" smtClean="0"/>
              <a:t>4.1. Dinamika turizma</a:t>
            </a:r>
            <a:br>
              <a:rPr lang="hr-HR" sz="4000" dirty="0" smtClean="0"/>
            </a:br>
            <a:r>
              <a:rPr lang="hr-HR" sz="4000" dirty="0" smtClean="0"/>
              <a:t>Razvoj </a:t>
            </a:r>
            <a:r>
              <a:rPr lang="hr-HR" sz="4000" dirty="0"/>
              <a:t>i struktura </a:t>
            </a:r>
            <a:r>
              <a:rPr lang="hr-HR" sz="4000" dirty="0" smtClean="0"/>
              <a:t>turističkog </a:t>
            </a:r>
            <a:r>
              <a:rPr lang="hr-HR" sz="4000" dirty="0"/>
              <a:t>sustava</a:t>
            </a:r>
            <a:endParaRPr lang="en-US" sz="40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sz="half" idx="1"/>
          </p:nvPr>
        </p:nvSpPr>
        <p:spPr>
          <a:xfrm>
            <a:off x="428596" y="2428868"/>
            <a:ext cx="4038600" cy="3590936"/>
          </a:xfrm>
        </p:spPr>
        <p:txBody>
          <a:bodyPr/>
          <a:lstStyle/>
          <a:p>
            <a:pPr>
              <a:lnSpc>
                <a:spcPct val="80000"/>
              </a:lnSpc>
            </a:pPr>
            <a:r>
              <a:rPr lang="hr-HR" sz="2400" dirty="0" smtClean="0"/>
              <a:t>Sociolozi i antropolozi proučavali su dinamiku turističkog sustava uglavnom na regionalnim i lokalnim razinama</a:t>
            </a:r>
          </a:p>
          <a:p>
            <a:pPr eaLnBrk="1" hangingPunct="1">
              <a:lnSpc>
                <a:spcPct val="80000"/>
              </a:lnSpc>
            </a:pPr>
            <a:r>
              <a:rPr lang="hr-HR" sz="2400" dirty="0" err="1" smtClean="0"/>
              <a:t>Forster</a:t>
            </a:r>
            <a:r>
              <a:rPr lang="hr-HR" sz="2400" dirty="0" smtClean="0"/>
              <a:t> 1964: genetski pristup – “kumulativna kauzalnost” koja dovodi do posve novog ekonomskog temelja kada ulazi na neki teritorij</a:t>
            </a:r>
            <a:endParaRPr lang="en-US" sz="2400" dirty="0" smtClean="0"/>
          </a:p>
        </p:txBody>
      </p:sp>
      <p:sp>
        <p:nvSpPr>
          <p:cNvPr id="148482" name="Rectangle 2"/>
          <p:cNvSpPr>
            <a:spLocks noGrp="1" noChangeArrowheads="1"/>
          </p:cNvSpPr>
          <p:nvPr>
            <p:ph type="title"/>
          </p:nvPr>
        </p:nvSpPr>
        <p:spPr>
          <a:solidFill>
            <a:srgbClr val="FFFF00"/>
          </a:solidFill>
        </p:spPr>
        <p:txBody>
          <a:bodyPr>
            <a:normAutofit fontScale="90000"/>
          </a:bodyPr>
          <a:lstStyle/>
          <a:p>
            <a:pPr eaLnBrk="1" fontAlgn="auto" hangingPunct="1">
              <a:spcAft>
                <a:spcPts val="0"/>
              </a:spcAft>
              <a:defRPr/>
            </a:pPr>
            <a:r>
              <a:rPr lang="hr-HR" sz="4000" dirty="0" smtClean="0"/>
              <a:t>4.1. Dinamika turizma</a:t>
            </a:r>
            <a:br>
              <a:rPr lang="hr-HR" sz="4000" dirty="0" smtClean="0"/>
            </a:br>
            <a:r>
              <a:rPr lang="hr-HR" sz="4000" dirty="0" smtClean="0"/>
              <a:t>Razvoj turističkog </a:t>
            </a:r>
            <a:r>
              <a:rPr lang="hr-HR" sz="4000" dirty="0"/>
              <a:t>sustava</a:t>
            </a:r>
            <a:endParaRPr lang="en-US" sz="4000" dirty="0"/>
          </a:p>
        </p:txBody>
      </p:sp>
      <p:pic>
        <p:nvPicPr>
          <p:cNvPr id="65540" name="Picture 6" descr="C:\Documents and Settings\korisnik\My Documents\My Pictures\History_of_Art.jpg"/>
          <p:cNvPicPr>
            <a:picLocks noGrp="1" noChangeAspect="1" noChangeArrowheads="1"/>
          </p:cNvPicPr>
          <p:nvPr>
            <p:ph sz="half" idx="2"/>
          </p:nvPr>
        </p:nvPicPr>
        <p:blipFill>
          <a:blip r:embed="rId3" cstate="print"/>
          <a:srcRect/>
          <a:stretch>
            <a:fillRect/>
          </a:stretch>
        </p:blipFill>
        <p:spPr>
          <a:xfrm>
            <a:off x="4643438" y="2105025"/>
            <a:ext cx="4424362" cy="4752975"/>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p:cNvSpPr>
            <a:spLocks noGrp="1" noChangeArrowheads="1"/>
          </p:cNvSpPr>
          <p:nvPr>
            <p:ph sz="half" idx="1"/>
          </p:nvPr>
        </p:nvSpPr>
        <p:spPr>
          <a:xfrm>
            <a:off x="500034" y="1857364"/>
            <a:ext cx="4038600" cy="4091002"/>
          </a:xfrm>
        </p:spPr>
        <p:txBody>
          <a:bodyPr>
            <a:normAutofit/>
          </a:bodyPr>
          <a:lstStyle/>
          <a:p>
            <a:pPr marL="365760" indent="-256032" eaLnBrk="1" fontAlgn="auto" hangingPunct="1">
              <a:spcAft>
                <a:spcPts val="0"/>
              </a:spcAft>
              <a:buFont typeface="Wingdings 3"/>
              <a:buChar char=""/>
              <a:defRPr/>
            </a:pPr>
            <a:r>
              <a:rPr lang="hr-HR" sz="2400" dirty="0"/>
              <a:t>Opći model razvoja turizma (</a:t>
            </a:r>
            <a:r>
              <a:rPr lang="hr-HR" sz="2400" dirty="0" err="1"/>
              <a:t>Noronha</a:t>
            </a:r>
            <a:r>
              <a:rPr lang="hr-HR" sz="2400" dirty="0"/>
              <a:t> 1977)</a:t>
            </a:r>
          </a:p>
          <a:p>
            <a:pPr marL="621792" lvl="1" eaLnBrk="1" fontAlgn="auto" hangingPunct="1">
              <a:spcBef>
                <a:spcPts val="324"/>
              </a:spcBef>
              <a:spcAft>
                <a:spcPts val="0"/>
              </a:spcAft>
              <a:buFont typeface="Verdana"/>
              <a:buChar char="◦"/>
              <a:defRPr/>
            </a:pPr>
            <a:r>
              <a:rPr lang="hr-HR" sz="2000" dirty="0"/>
              <a:t>otkrivanje</a:t>
            </a:r>
          </a:p>
          <a:p>
            <a:pPr marL="621792" lvl="1" eaLnBrk="1" fontAlgn="auto" hangingPunct="1">
              <a:spcBef>
                <a:spcPts val="324"/>
              </a:spcBef>
              <a:spcAft>
                <a:spcPts val="0"/>
              </a:spcAft>
              <a:buFont typeface="Verdana"/>
              <a:buChar char="◦"/>
              <a:defRPr/>
            </a:pPr>
            <a:r>
              <a:rPr lang="hr-HR" sz="2000" dirty="0"/>
              <a:t>lokalna reakcija i inicijativa</a:t>
            </a:r>
          </a:p>
          <a:p>
            <a:pPr marL="621792" lvl="1" eaLnBrk="1" fontAlgn="auto" hangingPunct="1">
              <a:spcBef>
                <a:spcPts val="324"/>
              </a:spcBef>
              <a:spcAft>
                <a:spcPts val="0"/>
              </a:spcAft>
              <a:buFont typeface="Verdana"/>
              <a:buChar char="◦"/>
              <a:defRPr/>
            </a:pPr>
            <a:r>
              <a:rPr lang="hr-HR" sz="2000" dirty="0"/>
              <a:t>institucionalizacija</a:t>
            </a:r>
          </a:p>
          <a:p>
            <a:pPr marL="365760" indent="-256032" eaLnBrk="1" fontAlgn="auto" hangingPunct="1">
              <a:spcAft>
                <a:spcPts val="0"/>
              </a:spcAft>
              <a:buFont typeface="Wingdings 3"/>
              <a:buChar char=""/>
              <a:defRPr/>
            </a:pPr>
            <a:r>
              <a:rPr lang="hr-HR" sz="2400" dirty="0" err="1"/>
              <a:t>Pretpostvka</a:t>
            </a:r>
            <a:r>
              <a:rPr lang="hr-HR" sz="2400" dirty="0"/>
              <a:t>: turizam u </a:t>
            </a:r>
            <a:r>
              <a:rPr lang="hr-HR" sz="2400" dirty="0" err="1"/>
              <a:t>novotkrivenom</a:t>
            </a:r>
            <a:r>
              <a:rPr lang="hr-HR" sz="2400" dirty="0"/>
              <a:t> području isprva se razvija spontano i temelji se na lokalnoj </a:t>
            </a:r>
            <a:r>
              <a:rPr lang="hr-HR" sz="2400" dirty="0" smtClean="0"/>
              <a:t>inicijativi</a:t>
            </a:r>
            <a:endParaRPr lang="en-US" sz="2400" dirty="0"/>
          </a:p>
        </p:txBody>
      </p:sp>
      <p:sp>
        <p:nvSpPr>
          <p:cNvPr id="150533" name="Rectangle 5"/>
          <p:cNvSpPr>
            <a:spLocks noGrp="1" noChangeArrowheads="1"/>
          </p:cNvSpPr>
          <p:nvPr>
            <p:ph sz="half" idx="2"/>
          </p:nvPr>
        </p:nvSpPr>
        <p:spPr>
          <a:xfrm>
            <a:off x="4714876" y="1785926"/>
            <a:ext cx="4038600" cy="3000396"/>
          </a:xfrm>
        </p:spPr>
        <p:txBody>
          <a:bodyPr>
            <a:normAutofit/>
          </a:bodyPr>
          <a:lstStyle/>
          <a:p>
            <a:pPr marL="365760" indent="-256032" eaLnBrk="1" fontAlgn="auto" hangingPunct="1">
              <a:spcAft>
                <a:spcPts val="0"/>
              </a:spcAft>
              <a:buFont typeface="Wingdings 3"/>
              <a:buChar char=""/>
              <a:defRPr/>
            </a:pPr>
            <a:r>
              <a:rPr lang="hr-HR" sz="2400" dirty="0"/>
              <a:t>Kasnije, kada se pokaže da lokalni resursi ne mogu podržati daljnji razvoj (rast), uključuju se političke vlasti i “ekonomski blok”</a:t>
            </a:r>
          </a:p>
          <a:p>
            <a:pPr marL="365760" indent="-256032" eaLnBrk="1" fontAlgn="auto" hangingPunct="1">
              <a:spcAft>
                <a:spcPts val="0"/>
              </a:spcAft>
              <a:buFont typeface="Wingdings 3"/>
              <a:buChar char=""/>
              <a:defRPr/>
            </a:pPr>
            <a:r>
              <a:rPr lang="hr-HR" sz="2400" dirty="0"/>
              <a:t>dok u trećoj fazi sustav prelazi u ruke </a:t>
            </a:r>
            <a:r>
              <a:rPr lang="hr-HR" sz="2400" dirty="0" err="1"/>
              <a:t>outsidera</a:t>
            </a:r>
            <a:r>
              <a:rPr lang="hr-HR" sz="2400" dirty="0"/>
              <a:t>. </a:t>
            </a:r>
            <a:endParaRPr lang="en-US" sz="2400" dirty="0"/>
          </a:p>
        </p:txBody>
      </p:sp>
      <p:sp>
        <p:nvSpPr>
          <p:cNvPr id="150530" name="Rectangle 2"/>
          <p:cNvSpPr>
            <a:spLocks noGrp="1" noChangeArrowheads="1"/>
          </p:cNvSpPr>
          <p:nvPr>
            <p:ph type="title"/>
          </p:nvPr>
        </p:nvSpPr>
        <p:spPr>
          <a:solidFill>
            <a:srgbClr val="FFFF00"/>
          </a:solidFill>
        </p:spPr>
        <p:txBody>
          <a:bodyPr>
            <a:normAutofit fontScale="90000"/>
          </a:bodyPr>
          <a:lstStyle/>
          <a:p>
            <a:pPr eaLnBrk="1" fontAlgn="auto" hangingPunct="1">
              <a:spcAft>
                <a:spcPts val="0"/>
              </a:spcAft>
              <a:defRPr/>
            </a:pPr>
            <a:r>
              <a:rPr lang="hr-HR" dirty="0" smtClean="0"/>
              <a:t>4.1. Dinamika turizma</a:t>
            </a:r>
            <a:br>
              <a:rPr lang="hr-HR" dirty="0" smtClean="0"/>
            </a:br>
            <a:r>
              <a:rPr lang="hr-HR" dirty="0" smtClean="0"/>
              <a:t>Razvoj </a:t>
            </a:r>
            <a:r>
              <a:rPr lang="hr-HR" dirty="0"/>
              <a:t>turističkog sustava</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sz="half" idx="1"/>
          </p:nvPr>
        </p:nvSpPr>
        <p:spPr>
          <a:xfrm>
            <a:off x="457200" y="1481138"/>
            <a:ext cx="4038600" cy="4525962"/>
          </a:xfrm>
        </p:spPr>
        <p:txBody>
          <a:bodyPr/>
          <a:lstStyle/>
          <a:p>
            <a:pPr eaLnBrk="1" hangingPunct="1"/>
            <a:r>
              <a:rPr lang="hr-HR" dirty="0" smtClean="0"/>
              <a:t>U tom procesu “zanat” turizma pretvara se u turističku industriju, jer se infrastruktura povećava i pojačava prema međunarodnim standardima.</a:t>
            </a:r>
            <a:endParaRPr lang="en-US" dirty="0" smtClean="0"/>
          </a:p>
        </p:txBody>
      </p:sp>
      <p:sp>
        <p:nvSpPr>
          <p:cNvPr id="67587" name="Rectangle 6"/>
          <p:cNvSpPr>
            <a:spLocks noGrp="1" noChangeArrowheads="1"/>
          </p:cNvSpPr>
          <p:nvPr>
            <p:ph sz="half" idx="2"/>
          </p:nvPr>
        </p:nvSpPr>
        <p:spPr>
          <a:xfrm>
            <a:off x="4648200" y="1481138"/>
            <a:ext cx="4038600" cy="4525962"/>
          </a:xfrm>
        </p:spPr>
        <p:txBody>
          <a:bodyPr/>
          <a:lstStyle/>
          <a:p>
            <a:pPr eaLnBrk="1" hangingPunct="1"/>
            <a:r>
              <a:rPr lang="hr-HR" dirty="0" smtClean="0"/>
              <a:t>Opća implikacija </a:t>
            </a:r>
            <a:r>
              <a:rPr lang="hr-HR" dirty="0" err="1" smtClean="0"/>
              <a:t>Noronhinog</a:t>
            </a:r>
            <a:r>
              <a:rPr lang="hr-HR" dirty="0" smtClean="0"/>
              <a:t> modela je da s razvojem industrije, lokalni gube kontrolu, a relativni udio u ukupnoj dobiti od turizma za domaćine počinje padati.</a:t>
            </a:r>
            <a:endParaRPr lang="en-US" dirty="0" smtClean="0"/>
          </a:p>
        </p:txBody>
      </p:sp>
      <p:sp>
        <p:nvSpPr>
          <p:cNvPr id="152580" name="Rectangle 4"/>
          <p:cNvSpPr>
            <a:spLocks noGrp="1" noChangeArrowheads="1"/>
          </p:cNvSpPr>
          <p:nvPr>
            <p:ph type="title"/>
          </p:nvPr>
        </p:nvSpPr>
        <p:spPr>
          <a:solidFill>
            <a:srgbClr val="FFFF00"/>
          </a:solidFill>
        </p:spPr>
        <p:txBody>
          <a:bodyPr>
            <a:normAutofit fontScale="90000"/>
          </a:bodyPr>
          <a:lstStyle/>
          <a:p>
            <a:pPr eaLnBrk="1" fontAlgn="auto" hangingPunct="1">
              <a:spcAft>
                <a:spcPts val="0"/>
              </a:spcAft>
              <a:defRPr/>
            </a:pPr>
            <a:r>
              <a:rPr lang="hr-HR" dirty="0" smtClean="0"/>
              <a:t>4.1. Dinamika turizma</a:t>
            </a:r>
            <a:br>
              <a:rPr lang="hr-HR" dirty="0" smtClean="0"/>
            </a:br>
            <a:r>
              <a:rPr lang="hr-HR" dirty="0" smtClean="0"/>
              <a:t>Socijalna dinamika </a:t>
            </a:r>
            <a:r>
              <a:rPr lang="hr-HR" dirty="0"/>
              <a:t>razvoja turizma</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sz="half" idx="1"/>
          </p:nvPr>
        </p:nvSpPr>
        <p:spPr>
          <a:xfrm>
            <a:off x="457200" y="1714488"/>
            <a:ext cx="4038600" cy="4292612"/>
          </a:xfrm>
        </p:spPr>
        <p:txBody>
          <a:bodyPr>
            <a:normAutofit/>
          </a:bodyPr>
          <a:lstStyle/>
          <a:p>
            <a:pPr marL="365760" indent="-256032" eaLnBrk="1" fontAlgn="auto" hangingPunct="1">
              <a:lnSpc>
                <a:spcPct val="90000"/>
              </a:lnSpc>
              <a:spcAft>
                <a:spcPts val="0"/>
              </a:spcAft>
              <a:buFont typeface="Wingdings 3"/>
              <a:buChar char=""/>
              <a:defRPr/>
            </a:pPr>
            <a:r>
              <a:rPr lang="hr-HR" sz="2400" dirty="0"/>
              <a:t>Ali postoje i brojne druge “krivulje” razvoja</a:t>
            </a:r>
          </a:p>
          <a:p>
            <a:pPr marL="365760" indent="-256032" eaLnBrk="1" fontAlgn="auto" hangingPunct="1">
              <a:lnSpc>
                <a:spcPct val="90000"/>
              </a:lnSpc>
              <a:spcAft>
                <a:spcPts val="0"/>
              </a:spcAft>
              <a:buFont typeface="Wingdings 3"/>
              <a:buChar char=""/>
              <a:defRPr/>
            </a:pPr>
            <a:r>
              <a:rPr lang="hr-HR" sz="2400" dirty="0"/>
              <a:t>ovisno o tome razvija li se lokalni turistički sustav “organski” ili “planski”, odnosno raste li “iznutra” ili “izvana”. (</a:t>
            </a:r>
            <a:r>
              <a:rPr lang="hr-HR" sz="2400" i="1" dirty="0"/>
              <a:t>razradi!</a:t>
            </a:r>
            <a:r>
              <a:rPr lang="hr-HR" sz="2400" dirty="0"/>
              <a:t>)</a:t>
            </a:r>
          </a:p>
          <a:p>
            <a:pPr marL="365760" indent="-256032" eaLnBrk="1" fontAlgn="auto" hangingPunct="1">
              <a:lnSpc>
                <a:spcPct val="90000"/>
              </a:lnSpc>
              <a:spcAft>
                <a:spcPts val="0"/>
              </a:spcAft>
              <a:buFont typeface="Wingdings 3"/>
              <a:buChar char=""/>
              <a:defRPr/>
            </a:pPr>
            <a:r>
              <a:rPr lang="hr-HR" sz="2400" dirty="0"/>
              <a:t>Organski model je sukladan zemljopisnom pojmu “</a:t>
            </a:r>
            <a:r>
              <a:rPr lang="hr-HR" sz="2400" dirty="0" err="1"/>
              <a:t>resortnog</a:t>
            </a:r>
            <a:r>
              <a:rPr lang="hr-HR" sz="2400" dirty="0"/>
              <a:t> ciklusa” ili “ciklusa turističkog područja”. (</a:t>
            </a:r>
            <a:r>
              <a:rPr lang="hr-HR" sz="2400" dirty="0" err="1"/>
              <a:t>Butler</a:t>
            </a:r>
            <a:r>
              <a:rPr lang="hr-HR" sz="2400" dirty="0"/>
              <a:t> 1980)</a:t>
            </a:r>
          </a:p>
          <a:p>
            <a:pPr marL="365760" indent="-256032" eaLnBrk="1" fontAlgn="auto" hangingPunct="1">
              <a:lnSpc>
                <a:spcPct val="90000"/>
              </a:lnSpc>
              <a:spcAft>
                <a:spcPts val="0"/>
              </a:spcAft>
              <a:buFont typeface="Wingdings 3"/>
              <a:buChar char=""/>
              <a:defRPr/>
            </a:pPr>
            <a:endParaRPr lang="en-US" sz="2400" dirty="0"/>
          </a:p>
        </p:txBody>
      </p:sp>
      <p:sp>
        <p:nvSpPr>
          <p:cNvPr id="154629" name="Rectangle 5"/>
          <p:cNvSpPr>
            <a:spLocks noGrp="1" noChangeArrowheads="1"/>
          </p:cNvSpPr>
          <p:nvPr>
            <p:ph sz="half" idx="2"/>
          </p:nvPr>
        </p:nvSpPr>
        <p:spPr>
          <a:xfrm>
            <a:off x="4648200" y="1857364"/>
            <a:ext cx="4038600" cy="4149736"/>
          </a:xfrm>
        </p:spPr>
        <p:txBody>
          <a:bodyPr>
            <a:normAutofit/>
          </a:bodyPr>
          <a:lstStyle/>
          <a:p>
            <a:pPr marL="365760" indent="-256032" eaLnBrk="1" fontAlgn="auto" hangingPunct="1">
              <a:lnSpc>
                <a:spcPct val="90000"/>
              </a:lnSpc>
              <a:spcAft>
                <a:spcPts val="0"/>
              </a:spcAft>
              <a:buFont typeface="Wingdings 3"/>
              <a:buChar char=""/>
              <a:defRPr/>
            </a:pPr>
            <a:r>
              <a:rPr lang="hr-HR" sz="2400" dirty="0"/>
              <a:t>Prema organskom modelu faze </a:t>
            </a:r>
            <a:r>
              <a:rPr lang="hr-HR" sz="2400" dirty="0" smtClean="0"/>
              <a:t>razvoja:</a:t>
            </a:r>
            <a:endParaRPr lang="hr-HR" sz="2400" dirty="0"/>
          </a:p>
          <a:p>
            <a:pPr marL="621792" lvl="1" eaLnBrk="1" fontAlgn="auto" hangingPunct="1">
              <a:lnSpc>
                <a:spcPct val="90000"/>
              </a:lnSpc>
              <a:spcBef>
                <a:spcPts val="324"/>
              </a:spcBef>
              <a:spcAft>
                <a:spcPts val="0"/>
              </a:spcAft>
              <a:buFont typeface="Verdana"/>
              <a:buChar char="◦"/>
              <a:defRPr/>
            </a:pPr>
            <a:r>
              <a:rPr lang="hr-HR" sz="2000" dirty="0"/>
              <a:t>evolucija</a:t>
            </a:r>
          </a:p>
          <a:p>
            <a:pPr marL="621792" lvl="1" eaLnBrk="1" fontAlgn="auto" hangingPunct="1">
              <a:lnSpc>
                <a:spcPct val="90000"/>
              </a:lnSpc>
              <a:spcBef>
                <a:spcPts val="324"/>
              </a:spcBef>
              <a:spcAft>
                <a:spcPts val="0"/>
              </a:spcAft>
              <a:buFont typeface="Verdana"/>
              <a:buChar char="◦"/>
              <a:defRPr/>
            </a:pPr>
            <a:r>
              <a:rPr lang="hr-HR" sz="2000" dirty="0"/>
              <a:t>involviranost</a:t>
            </a:r>
          </a:p>
          <a:p>
            <a:pPr marL="621792" lvl="1" eaLnBrk="1" fontAlgn="auto" hangingPunct="1">
              <a:lnSpc>
                <a:spcPct val="90000"/>
              </a:lnSpc>
              <a:spcBef>
                <a:spcPts val="324"/>
              </a:spcBef>
              <a:spcAft>
                <a:spcPts val="0"/>
              </a:spcAft>
              <a:buFont typeface="Verdana"/>
              <a:buChar char="◦"/>
              <a:defRPr/>
            </a:pPr>
            <a:r>
              <a:rPr lang="hr-HR" sz="2000" dirty="0"/>
              <a:t>razvoj i </a:t>
            </a:r>
            <a:r>
              <a:rPr lang="hr-HR" sz="2000" dirty="0" err="1"/>
              <a:t>kosolidacija</a:t>
            </a:r>
            <a:endParaRPr lang="hr-HR" sz="2000" dirty="0"/>
          </a:p>
          <a:p>
            <a:pPr marL="621792" lvl="1" eaLnBrk="1" fontAlgn="auto" hangingPunct="1">
              <a:lnSpc>
                <a:spcPct val="90000"/>
              </a:lnSpc>
              <a:spcBef>
                <a:spcPts val="324"/>
              </a:spcBef>
              <a:spcAft>
                <a:spcPts val="0"/>
              </a:spcAft>
              <a:buFont typeface="Verdana"/>
              <a:buChar char="◦"/>
              <a:defRPr/>
            </a:pPr>
            <a:r>
              <a:rPr lang="hr-HR" sz="2000" dirty="0"/>
              <a:t>stagnacija</a:t>
            </a:r>
          </a:p>
          <a:p>
            <a:pPr marL="621792" lvl="1" eaLnBrk="1" fontAlgn="auto" hangingPunct="1">
              <a:lnSpc>
                <a:spcPct val="90000"/>
              </a:lnSpc>
              <a:spcBef>
                <a:spcPts val="324"/>
              </a:spcBef>
              <a:spcAft>
                <a:spcPts val="0"/>
              </a:spcAft>
              <a:buFont typeface="Verdana"/>
              <a:buChar char="◦"/>
              <a:defRPr/>
            </a:pPr>
            <a:r>
              <a:rPr lang="hr-HR" sz="2000" dirty="0"/>
              <a:t>propast ili nužno pomlađivanje</a:t>
            </a:r>
          </a:p>
          <a:p>
            <a:pPr marL="365760" indent="-256032" eaLnBrk="1" fontAlgn="auto" hangingPunct="1">
              <a:lnSpc>
                <a:spcPct val="90000"/>
              </a:lnSpc>
              <a:spcAft>
                <a:spcPts val="0"/>
              </a:spcAft>
              <a:buFont typeface="Wingdings 3"/>
              <a:buChar char=""/>
              <a:defRPr/>
            </a:pPr>
            <a:r>
              <a:rPr lang="hr-HR" sz="2400" dirty="0"/>
              <a:t>Primjeri starijih </a:t>
            </a:r>
            <a:r>
              <a:rPr lang="hr-HR" sz="2400" dirty="0" err="1"/>
              <a:t>resorta</a:t>
            </a:r>
            <a:r>
              <a:rPr lang="hr-HR" sz="2400" dirty="0"/>
              <a:t> (</a:t>
            </a:r>
            <a:r>
              <a:rPr lang="hr-HR" sz="2400" dirty="0" err="1"/>
              <a:t>Atlantic</a:t>
            </a:r>
            <a:r>
              <a:rPr lang="hr-HR" sz="2400" dirty="0"/>
              <a:t> </a:t>
            </a:r>
            <a:r>
              <a:rPr lang="hr-HR" sz="2400" dirty="0" err="1"/>
              <a:t>City</a:t>
            </a:r>
            <a:r>
              <a:rPr lang="hr-HR" sz="2400" dirty="0"/>
              <a:t>, </a:t>
            </a:r>
            <a:r>
              <a:rPr lang="hr-HR" sz="2400" dirty="0" err="1"/>
              <a:t>Lancaster</a:t>
            </a:r>
            <a:r>
              <a:rPr lang="hr-HR" sz="2400" dirty="0"/>
              <a:t> </a:t>
            </a:r>
            <a:r>
              <a:rPr lang="hr-HR" sz="2400" dirty="0" err="1"/>
              <a:t>County</a:t>
            </a:r>
            <a:r>
              <a:rPr lang="hr-HR" sz="2400" dirty="0"/>
              <a:t>, </a:t>
            </a:r>
            <a:r>
              <a:rPr lang="hr-HR" sz="2400" dirty="0" err="1"/>
              <a:t>Queenstown</a:t>
            </a:r>
            <a:r>
              <a:rPr lang="hr-HR" sz="2400" dirty="0"/>
              <a:t> NZ) – pomlađivanje</a:t>
            </a:r>
            <a:endParaRPr lang="en-US" sz="2400" dirty="0"/>
          </a:p>
        </p:txBody>
      </p:sp>
      <p:sp>
        <p:nvSpPr>
          <p:cNvPr id="154626" name="Rectangle 2"/>
          <p:cNvSpPr>
            <a:spLocks noGrp="1" noChangeArrowheads="1"/>
          </p:cNvSpPr>
          <p:nvPr>
            <p:ph type="title"/>
          </p:nvPr>
        </p:nvSpPr>
        <p:spPr>
          <a:solidFill>
            <a:srgbClr val="FFFF00"/>
          </a:solidFill>
        </p:spPr>
        <p:txBody>
          <a:bodyPr>
            <a:normAutofit fontScale="90000"/>
          </a:bodyPr>
          <a:lstStyle/>
          <a:p>
            <a:pPr eaLnBrk="1" fontAlgn="auto" hangingPunct="1">
              <a:spcAft>
                <a:spcPts val="0"/>
              </a:spcAft>
              <a:defRPr/>
            </a:pPr>
            <a:r>
              <a:rPr lang="hr-HR" dirty="0" smtClean="0"/>
              <a:t>4.1. Dinamika turizma</a:t>
            </a:r>
            <a:br>
              <a:rPr lang="hr-HR" dirty="0" smtClean="0"/>
            </a:br>
            <a:r>
              <a:rPr lang="hr-HR" dirty="0" smtClean="0"/>
              <a:t>Organski </a:t>
            </a:r>
            <a:r>
              <a:rPr lang="hr-HR" dirty="0"/>
              <a:t>model razvoja turizma</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1. Turizam kao ljudska potreba</a:t>
            </a:r>
            <a:endParaRPr lang="hr-HR" dirty="0"/>
          </a:p>
        </p:txBody>
      </p:sp>
      <p:sp>
        <p:nvSpPr>
          <p:cNvPr id="3" name="Content Placeholder 2"/>
          <p:cNvSpPr>
            <a:spLocks noGrp="1"/>
          </p:cNvSpPr>
          <p:nvPr>
            <p:ph sz="half" idx="1"/>
          </p:nvPr>
        </p:nvSpPr>
        <p:spPr>
          <a:xfrm>
            <a:off x="457200" y="1600201"/>
            <a:ext cx="4038600" cy="2400304"/>
          </a:xfrm>
        </p:spPr>
        <p:txBody>
          <a:bodyPr/>
          <a:lstStyle/>
          <a:p>
            <a:pPr lvl="0"/>
            <a:r>
              <a:rPr lang="hr-HR" dirty="0" smtClean="0"/>
              <a:t>Sustavi putovanja</a:t>
            </a:r>
          </a:p>
          <a:p>
            <a:pPr lvl="1"/>
            <a:r>
              <a:rPr lang="hr-HR" dirty="0" smtClean="0"/>
              <a:t>Rat (pohodi, osvajanja)</a:t>
            </a:r>
          </a:p>
          <a:p>
            <a:pPr lvl="1"/>
            <a:r>
              <a:rPr lang="hr-HR" dirty="0" smtClean="0"/>
              <a:t>Hodočašća</a:t>
            </a:r>
          </a:p>
          <a:p>
            <a:pPr lvl="1"/>
            <a:r>
              <a:rPr lang="hr-HR" dirty="0" smtClean="0"/>
              <a:t>Trgovina</a:t>
            </a:r>
          </a:p>
          <a:p>
            <a:pPr lvl="1"/>
            <a:r>
              <a:rPr lang="hr-HR" dirty="0" smtClean="0"/>
              <a:t>Turizam</a:t>
            </a:r>
          </a:p>
          <a:p>
            <a:pPr>
              <a:buNone/>
            </a:pPr>
            <a:endParaRPr lang="hr-HR" dirty="0"/>
          </a:p>
        </p:txBody>
      </p:sp>
      <p:pic>
        <p:nvPicPr>
          <p:cNvPr id="81922" name="Picture 2" descr="http://sulukonline.com/_wizardimages/camel%20caravan%20in%20moon%20shadow.jpg"/>
          <p:cNvPicPr>
            <a:picLocks noChangeAspect="1" noChangeArrowheads="1"/>
          </p:cNvPicPr>
          <p:nvPr/>
        </p:nvPicPr>
        <p:blipFill>
          <a:blip r:embed="rId2" cstate="print"/>
          <a:srcRect/>
          <a:stretch>
            <a:fillRect/>
          </a:stretch>
        </p:blipFill>
        <p:spPr bwMode="auto">
          <a:xfrm>
            <a:off x="0" y="4071943"/>
            <a:ext cx="4429696" cy="2786058"/>
          </a:xfrm>
          <a:prstGeom prst="rect">
            <a:avLst/>
          </a:prstGeom>
          <a:noFill/>
        </p:spPr>
      </p:pic>
      <p:pic>
        <p:nvPicPr>
          <p:cNvPr id="81924" name="Picture 4" descr="http://www.smh.com.au/ffxImage/urlpicture_id_1048653836253_2003/03/28/war_convoy,0.jpg"/>
          <p:cNvPicPr>
            <a:picLocks noChangeAspect="1" noChangeArrowheads="1"/>
          </p:cNvPicPr>
          <p:nvPr/>
        </p:nvPicPr>
        <p:blipFill>
          <a:blip r:embed="rId3" cstate="print"/>
          <a:srcRect/>
          <a:stretch>
            <a:fillRect/>
          </a:stretch>
        </p:blipFill>
        <p:spPr bwMode="auto">
          <a:xfrm>
            <a:off x="4786314" y="1285860"/>
            <a:ext cx="4357686" cy="2428892"/>
          </a:xfrm>
          <a:prstGeom prst="rect">
            <a:avLst/>
          </a:prstGeom>
          <a:noFill/>
        </p:spPr>
      </p:pic>
      <p:pic>
        <p:nvPicPr>
          <p:cNvPr id="81926" name="Picture 6" descr="http://koran.topcities.com/Pictures/Pilgrimage02.gif"/>
          <p:cNvPicPr>
            <a:picLocks noChangeAspect="1" noChangeArrowheads="1"/>
          </p:cNvPicPr>
          <p:nvPr/>
        </p:nvPicPr>
        <p:blipFill>
          <a:blip r:embed="rId4" cstate="print"/>
          <a:srcRect/>
          <a:stretch>
            <a:fillRect/>
          </a:stretch>
        </p:blipFill>
        <p:spPr bwMode="auto">
          <a:xfrm>
            <a:off x="4786314" y="3857628"/>
            <a:ext cx="4357686" cy="3000372"/>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hr-HR" dirty="0" smtClean="0"/>
              <a:t>5. Izvori turizma </a:t>
            </a:r>
            <a:br>
              <a:rPr lang="hr-HR" dirty="0" smtClean="0"/>
            </a:br>
            <a:r>
              <a:rPr lang="hr-HR" dirty="0" smtClean="0"/>
              <a:t>(infrastruktura i percepcija)</a:t>
            </a:r>
            <a:endParaRPr lang="hr-HR" dirty="0"/>
          </a:p>
        </p:txBody>
      </p:sp>
      <p:sp>
        <p:nvSpPr>
          <p:cNvPr id="3" name="Content Placeholder 2"/>
          <p:cNvSpPr>
            <a:spLocks noGrp="1"/>
          </p:cNvSpPr>
          <p:nvPr>
            <p:ph sz="half" idx="1"/>
          </p:nvPr>
        </p:nvSpPr>
        <p:spPr>
          <a:xfrm>
            <a:off x="457200" y="1600200"/>
            <a:ext cx="4038600" cy="828668"/>
          </a:xfrm>
        </p:spPr>
        <p:txBody>
          <a:bodyPr>
            <a:normAutofit fontScale="70000" lnSpcReduction="20000"/>
          </a:bodyPr>
          <a:lstStyle/>
          <a:p>
            <a:pPr>
              <a:buNone/>
            </a:pPr>
            <a:r>
              <a:rPr lang="hr-HR" b="1" dirty="0" smtClean="0"/>
              <a:t>Infrastruktura</a:t>
            </a:r>
          </a:p>
          <a:p>
            <a:pPr>
              <a:buNone/>
            </a:pPr>
            <a:r>
              <a:rPr lang="hr-HR" dirty="0" smtClean="0"/>
              <a:t>(prirodna i kulturna bogatstva)</a:t>
            </a:r>
          </a:p>
        </p:txBody>
      </p:sp>
      <p:sp>
        <p:nvSpPr>
          <p:cNvPr id="4" name="Content Placeholder 3"/>
          <p:cNvSpPr>
            <a:spLocks noGrp="1"/>
          </p:cNvSpPr>
          <p:nvPr>
            <p:ph sz="half" idx="2"/>
          </p:nvPr>
        </p:nvSpPr>
        <p:spPr>
          <a:xfrm>
            <a:off x="4648200" y="1600200"/>
            <a:ext cx="4038600" cy="685791"/>
          </a:xfrm>
        </p:spPr>
        <p:txBody>
          <a:bodyPr>
            <a:normAutofit fontScale="70000" lnSpcReduction="20000"/>
          </a:bodyPr>
          <a:lstStyle/>
          <a:p>
            <a:pPr>
              <a:buNone/>
            </a:pPr>
            <a:r>
              <a:rPr lang="hr-HR" b="1" dirty="0" smtClean="0"/>
              <a:t>Percepcija</a:t>
            </a:r>
          </a:p>
          <a:p>
            <a:pPr>
              <a:buNone/>
            </a:pPr>
            <a:r>
              <a:rPr lang="hr-HR" dirty="0" smtClean="0"/>
              <a:t>(priče i prepričavanja, slike, vizije)</a:t>
            </a:r>
            <a:endParaRPr lang="hr-HR" dirty="0"/>
          </a:p>
        </p:txBody>
      </p:sp>
      <p:pic>
        <p:nvPicPr>
          <p:cNvPr id="92162" name="Picture 2"/>
          <p:cNvPicPr>
            <a:picLocks noChangeAspect="1" noChangeArrowheads="1"/>
          </p:cNvPicPr>
          <p:nvPr/>
        </p:nvPicPr>
        <p:blipFill>
          <a:blip r:embed="rId2" cstate="print"/>
          <a:srcRect/>
          <a:stretch>
            <a:fillRect/>
          </a:stretch>
        </p:blipFill>
        <p:spPr bwMode="auto">
          <a:xfrm>
            <a:off x="357158" y="2643182"/>
            <a:ext cx="3786214" cy="3286148"/>
          </a:xfrm>
          <a:prstGeom prst="rect">
            <a:avLst/>
          </a:prstGeom>
          <a:noFill/>
          <a:ln w="9525">
            <a:noFill/>
            <a:miter lim="800000"/>
            <a:headEnd/>
            <a:tailEnd/>
          </a:ln>
          <a:effectLst/>
        </p:spPr>
      </p:pic>
      <p:pic>
        <p:nvPicPr>
          <p:cNvPr id="92163" name="Picture 3"/>
          <p:cNvPicPr>
            <a:picLocks noChangeAspect="1" noChangeArrowheads="1"/>
          </p:cNvPicPr>
          <p:nvPr/>
        </p:nvPicPr>
        <p:blipFill>
          <a:blip r:embed="rId3" cstate="print"/>
          <a:srcRect/>
          <a:stretch>
            <a:fillRect/>
          </a:stretch>
        </p:blipFill>
        <p:spPr bwMode="auto">
          <a:xfrm>
            <a:off x="5143504" y="2428868"/>
            <a:ext cx="3314700" cy="3714776"/>
          </a:xfrm>
          <a:prstGeom prst="rect">
            <a:avLst/>
          </a:prstGeom>
          <a:noFill/>
          <a:ln w="9525">
            <a:noFill/>
            <a:miter lim="800000"/>
            <a:headEnd/>
            <a:tailEnd/>
          </a:ln>
          <a:effec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5. Izvori turizma (infrastruktura)</a:t>
            </a:r>
            <a:endParaRPr lang="hr-HR" dirty="0"/>
          </a:p>
        </p:txBody>
      </p:sp>
      <p:sp>
        <p:nvSpPr>
          <p:cNvPr id="3" name="Content Placeholder 2"/>
          <p:cNvSpPr>
            <a:spLocks noGrp="1"/>
          </p:cNvSpPr>
          <p:nvPr>
            <p:ph sz="half" idx="1"/>
          </p:nvPr>
        </p:nvSpPr>
        <p:spPr/>
        <p:txBody>
          <a:bodyPr/>
          <a:lstStyle/>
          <a:p>
            <a:pPr>
              <a:buNone/>
            </a:pPr>
            <a:r>
              <a:rPr lang="hr-HR" dirty="0" smtClean="0"/>
              <a:t>A. </a:t>
            </a:r>
          </a:p>
          <a:p>
            <a:pPr>
              <a:buNone/>
            </a:pPr>
            <a:r>
              <a:rPr lang="hr-HR" dirty="0" smtClean="0"/>
              <a:t>Što može biti predmet turističkog “pogleda”?</a:t>
            </a:r>
          </a:p>
          <a:p>
            <a:pPr>
              <a:buNone/>
            </a:pPr>
            <a:r>
              <a:rPr lang="hr-HR" dirty="0" err="1" smtClean="0"/>
              <a:t>Postmoderni</a:t>
            </a:r>
            <a:r>
              <a:rPr lang="hr-HR" dirty="0" smtClean="0"/>
              <a:t> stav: sve!</a:t>
            </a:r>
          </a:p>
          <a:p>
            <a:pPr>
              <a:buNone/>
            </a:pPr>
            <a:r>
              <a:rPr lang="hr-HR" dirty="0" smtClean="0"/>
              <a:t>Turističko bogatstvo = relativno (ovisi o percepciji i umjetnoj – </a:t>
            </a:r>
            <a:r>
              <a:rPr lang="hr-HR" dirty="0" err="1" smtClean="0"/>
              <a:t>artefaktnoj</a:t>
            </a:r>
            <a:r>
              <a:rPr lang="hr-HR" dirty="0" smtClean="0"/>
              <a:t> kreaciji)</a:t>
            </a:r>
            <a:endParaRPr lang="hr-HR" dirty="0"/>
          </a:p>
        </p:txBody>
      </p:sp>
      <p:sp>
        <p:nvSpPr>
          <p:cNvPr id="4" name="Content Placeholder 3"/>
          <p:cNvSpPr>
            <a:spLocks noGrp="1"/>
          </p:cNvSpPr>
          <p:nvPr>
            <p:ph sz="half" idx="2"/>
          </p:nvPr>
        </p:nvSpPr>
        <p:spPr/>
        <p:txBody>
          <a:bodyPr/>
          <a:lstStyle/>
          <a:p>
            <a:pPr>
              <a:buNone/>
            </a:pPr>
            <a:r>
              <a:rPr lang="hr-HR" dirty="0" smtClean="0"/>
              <a:t>B. </a:t>
            </a:r>
          </a:p>
          <a:p>
            <a:pPr>
              <a:buNone/>
            </a:pPr>
            <a:r>
              <a:rPr lang="hr-HR" dirty="0" smtClean="0"/>
              <a:t>Koliko je ljudi uključeno u organizaciju?</a:t>
            </a:r>
          </a:p>
          <a:p>
            <a:pPr>
              <a:buNone/>
            </a:pPr>
            <a:r>
              <a:rPr lang="hr-HR" dirty="0" smtClean="0"/>
              <a:t>Koliko je kapaciteta uključeno u organizaciju?</a:t>
            </a:r>
          </a:p>
          <a:p>
            <a:pPr>
              <a:buNone/>
            </a:pPr>
            <a:r>
              <a:rPr lang="hr-HR" dirty="0" smtClean="0"/>
              <a:t>Prometna infrastruktura (dostupnost)</a:t>
            </a:r>
            <a:endParaRPr lang="hr-H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5. Izvori turizma</a:t>
            </a:r>
            <a:endParaRPr lang="hr-HR" dirty="0"/>
          </a:p>
        </p:txBody>
      </p:sp>
      <p:sp>
        <p:nvSpPr>
          <p:cNvPr id="3" name="Content Placeholder 2"/>
          <p:cNvSpPr>
            <a:spLocks noGrp="1"/>
          </p:cNvSpPr>
          <p:nvPr>
            <p:ph sz="half" idx="1"/>
          </p:nvPr>
        </p:nvSpPr>
        <p:spPr/>
        <p:txBody>
          <a:bodyPr/>
          <a:lstStyle/>
          <a:p>
            <a:pPr>
              <a:buNone/>
            </a:pPr>
            <a:r>
              <a:rPr lang="hr-HR" dirty="0" smtClean="0"/>
              <a:t>Kreacija infrastrukture nije samo izgradnja kapaciteta (+ socijalnog kapitala) </a:t>
            </a:r>
          </a:p>
          <a:p>
            <a:pPr>
              <a:buNone/>
            </a:pPr>
            <a:r>
              <a:rPr lang="hr-HR" dirty="0" smtClean="0"/>
              <a:t>već i kreacija “važnosti” prizora.</a:t>
            </a:r>
          </a:p>
          <a:p>
            <a:pPr>
              <a:buNone/>
            </a:pPr>
            <a:r>
              <a:rPr lang="hr-HR" dirty="0" smtClean="0"/>
              <a:t>Primjeri: što sve može biti turistički “važno”</a:t>
            </a:r>
          </a:p>
          <a:p>
            <a:pPr>
              <a:buNone/>
            </a:pPr>
            <a:r>
              <a:rPr lang="hr-HR" dirty="0" smtClean="0"/>
              <a:t>	- Pere </a:t>
            </a:r>
            <a:r>
              <a:rPr lang="hr-HR" dirty="0" err="1" smtClean="0"/>
              <a:t>Lachese</a:t>
            </a:r>
            <a:r>
              <a:rPr lang="hr-HR" dirty="0" smtClean="0"/>
              <a:t>, groblja</a:t>
            </a:r>
            <a:endParaRPr lang="hr-HR" dirty="0"/>
          </a:p>
        </p:txBody>
      </p:sp>
      <p:sp>
        <p:nvSpPr>
          <p:cNvPr id="4" name="Content Placeholder 3"/>
          <p:cNvSpPr>
            <a:spLocks noGrp="1"/>
          </p:cNvSpPr>
          <p:nvPr>
            <p:ph sz="half" idx="2"/>
          </p:nvPr>
        </p:nvSpPr>
        <p:spPr/>
        <p:txBody>
          <a:bodyPr/>
          <a:lstStyle/>
          <a:p>
            <a:endParaRPr lang="hr-H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http://www.scheffel.og.bw.schule.de/faecher/italienisch/goethe.jpg"/>
          <p:cNvPicPr>
            <a:picLocks noChangeAspect="1" noChangeArrowheads="1"/>
          </p:cNvPicPr>
          <p:nvPr/>
        </p:nvPicPr>
        <p:blipFill>
          <a:blip r:embed="rId2" cstate="print"/>
          <a:srcRect/>
          <a:stretch>
            <a:fillRect/>
          </a:stretch>
        </p:blipFill>
        <p:spPr bwMode="auto">
          <a:xfrm>
            <a:off x="0" y="4286256"/>
            <a:ext cx="4714876" cy="2571744"/>
          </a:xfrm>
          <a:prstGeom prst="rect">
            <a:avLst/>
          </a:prstGeom>
          <a:noFill/>
        </p:spPr>
      </p:pic>
      <p:sp>
        <p:nvSpPr>
          <p:cNvPr id="2" name="Title 1"/>
          <p:cNvSpPr>
            <a:spLocks noGrp="1"/>
          </p:cNvSpPr>
          <p:nvPr>
            <p:ph type="title"/>
          </p:nvPr>
        </p:nvSpPr>
        <p:spPr>
          <a:solidFill>
            <a:srgbClr val="FFFF00"/>
          </a:solidFill>
        </p:spPr>
        <p:txBody>
          <a:bodyPr>
            <a:normAutofit fontScale="90000"/>
          </a:bodyPr>
          <a:lstStyle/>
          <a:p>
            <a:r>
              <a:rPr lang="hr-HR" dirty="0" smtClean="0"/>
              <a:t>5. Izvori turizma </a:t>
            </a:r>
            <a:br>
              <a:rPr lang="hr-HR" dirty="0" smtClean="0"/>
            </a:br>
            <a:r>
              <a:rPr lang="hr-HR" dirty="0" smtClean="0"/>
              <a:t>(umjetnost i literatura)</a:t>
            </a:r>
            <a:endParaRPr lang="hr-HR" dirty="0"/>
          </a:p>
        </p:txBody>
      </p:sp>
      <p:sp>
        <p:nvSpPr>
          <p:cNvPr id="3" name="Content Placeholder 2"/>
          <p:cNvSpPr>
            <a:spLocks noGrp="1"/>
          </p:cNvSpPr>
          <p:nvPr>
            <p:ph sz="half" idx="1"/>
          </p:nvPr>
        </p:nvSpPr>
        <p:spPr/>
        <p:txBody>
          <a:bodyPr/>
          <a:lstStyle/>
          <a:p>
            <a:pPr>
              <a:buNone/>
            </a:pPr>
            <a:r>
              <a:rPr lang="hr-HR" dirty="0" smtClean="0"/>
              <a:t>Osobna izvješća (usmenom predajom)</a:t>
            </a:r>
          </a:p>
          <a:p>
            <a:pPr>
              <a:buNone/>
            </a:pPr>
            <a:r>
              <a:rPr lang="hr-HR" dirty="0" smtClean="0"/>
              <a:t>Biografije, pisma, priče, izviješća, zapisi, pjesme</a:t>
            </a:r>
          </a:p>
          <a:p>
            <a:pPr>
              <a:buNone/>
            </a:pPr>
            <a:r>
              <a:rPr lang="hr-HR" dirty="0" smtClean="0"/>
              <a:t>Slike, fotografije, filmovi</a:t>
            </a:r>
          </a:p>
          <a:p>
            <a:pPr>
              <a:buNone/>
            </a:pPr>
            <a:endParaRPr lang="hr-HR" dirty="0" smtClean="0"/>
          </a:p>
          <a:p>
            <a:pPr>
              <a:buNone/>
            </a:pPr>
            <a:r>
              <a:rPr lang="hr-HR" b="1" dirty="0" smtClean="0">
                <a:solidFill>
                  <a:srgbClr val="FF0000"/>
                </a:solidFill>
              </a:rPr>
              <a:t>Primjer:</a:t>
            </a:r>
          </a:p>
          <a:p>
            <a:pPr>
              <a:buNone/>
            </a:pPr>
            <a:r>
              <a:rPr lang="hr-HR" b="1" dirty="0" smtClean="0">
                <a:solidFill>
                  <a:srgbClr val="FF0000"/>
                </a:solidFill>
              </a:rPr>
              <a:t>Goethe: Talijansko putovanje</a:t>
            </a:r>
          </a:p>
          <a:p>
            <a:pPr>
              <a:buNone/>
            </a:pPr>
            <a:endParaRPr lang="hr-HR" dirty="0"/>
          </a:p>
        </p:txBody>
      </p:sp>
      <p:sp>
        <p:nvSpPr>
          <p:cNvPr id="4" name="Content Placeholder 3"/>
          <p:cNvSpPr>
            <a:spLocks noGrp="1"/>
          </p:cNvSpPr>
          <p:nvPr>
            <p:ph sz="half" idx="2"/>
          </p:nvPr>
        </p:nvSpPr>
        <p:spPr/>
        <p:txBody>
          <a:bodyPr/>
          <a:lstStyle/>
          <a:p>
            <a:pPr>
              <a:buNone/>
            </a:pPr>
            <a:endParaRPr lang="hr-HR"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hr-HR" dirty="0" smtClean="0"/>
              <a:t>5. Izvori turizma</a:t>
            </a:r>
            <a:endParaRPr lang="hr-HR" dirty="0"/>
          </a:p>
        </p:txBody>
      </p:sp>
      <p:sp>
        <p:nvSpPr>
          <p:cNvPr id="3" name="Content Placeholder 2"/>
          <p:cNvSpPr>
            <a:spLocks noGrp="1"/>
          </p:cNvSpPr>
          <p:nvPr>
            <p:ph sz="half" idx="1"/>
          </p:nvPr>
        </p:nvSpPr>
        <p:spPr/>
        <p:txBody>
          <a:bodyPr>
            <a:normAutofit lnSpcReduction="10000"/>
          </a:bodyPr>
          <a:lstStyle/>
          <a:p>
            <a:pPr>
              <a:buNone/>
            </a:pPr>
            <a:r>
              <a:rPr lang="hr-HR" dirty="0" smtClean="0"/>
              <a:t>Važno ponoviti:</a:t>
            </a:r>
          </a:p>
          <a:p>
            <a:pPr>
              <a:buNone/>
            </a:pPr>
            <a:r>
              <a:rPr lang="hr-HR" dirty="0" smtClean="0"/>
              <a:t>Da “idejna konstrukcija” – uobličenje - ima moć ostvarenja</a:t>
            </a:r>
          </a:p>
          <a:p>
            <a:pPr>
              <a:buNone/>
            </a:pPr>
            <a:r>
              <a:rPr lang="hr-HR" dirty="0" smtClean="0"/>
              <a:t>Da naša anticipacija i kreacija “slike” o lokalitetu može utjecati na sam lokalitet po posljedicama (</a:t>
            </a:r>
            <a:r>
              <a:rPr lang="hr-HR" dirty="0" err="1" smtClean="0"/>
              <a:t>self</a:t>
            </a:r>
            <a:r>
              <a:rPr lang="hr-HR" dirty="0" smtClean="0"/>
              <a:t>-</a:t>
            </a:r>
            <a:r>
              <a:rPr lang="hr-HR" dirty="0" err="1" smtClean="0"/>
              <a:t>fulfilling</a:t>
            </a:r>
            <a:r>
              <a:rPr lang="hr-HR" dirty="0" smtClean="0"/>
              <a:t> </a:t>
            </a:r>
            <a:r>
              <a:rPr lang="hr-HR" dirty="0" err="1" smtClean="0"/>
              <a:t>prophecy</a:t>
            </a:r>
            <a:r>
              <a:rPr lang="hr-HR" dirty="0" smtClean="0"/>
              <a:t>)</a:t>
            </a:r>
          </a:p>
        </p:txBody>
      </p:sp>
      <p:sp>
        <p:nvSpPr>
          <p:cNvPr id="4" name="Content Placeholder 3"/>
          <p:cNvSpPr>
            <a:spLocks noGrp="1"/>
          </p:cNvSpPr>
          <p:nvPr>
            <p:ph sz="half" idx="2"/>
          </p:nvPr>
        </p:nvSpPr>
        <p:spPr/>
        <p:txBody>
          <a:bodyPr>
            <a:normAutofit lnSpcReduction="10000"/>
          </a:bodyPr>
          <a:lstStyle/>
          <a:p>
            <a:endParaRPr lang="hr-HR"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hr-HR" dirty="0" smtClean="0"/>
              <a:t>5. Izvori turizma </a:t>
            </a:r>
            <a:br>
              <a:rPr lang="hr-HR" dirty="0" smtClean="0"/>
            </a:br>
            <a:r>
              <a:rPr lang="hr-HR" dirty="0" smtClean="0"/>
              <a:t>(percepcije i socijalni kapital)</a:t>
            </a:r>
            <a:endParaRPr lang="hr-HR" dirty="0"/>
          </a:p>
        </p:txBody>
      </p:sp>
      <p:sp>
        <p:nvSpPr>
          <p:cNvPr id="3" name="Content Placeholder 2"/>
          <p:cNvSpPr>
            <a:spLocks noGrp="1"/>
          </p:cNvSpPr>
          <p:nvPr>
            <p:ph sz="half" idx="1"/>
          </p:nvPr>
        </p:nvSpPr>
        <p:spPr/>
        <p:txBody>
          <a:bodyPr>
            <a:noAutofit/>
          </a:bodyPr>
          <a:lstStyle/>
          <a:p>
            <a:pPr lvl="0"/>
            <a:r>
              <a:rPr lang="hr-HR" sz="2000" b="1" dirty="0" smtClean="0"/>
              <a:t>Kako nas drugi vide</a:t>
            </a:r>
          </a:p>
          <a:p>
            <a:pPr lvl="1"/>
            <a:r>
              <a:rPr lang="hr-HR" sz="1400" dirty="0" err="1" smtClean="0"/>
              <a:t>Fortis</a:t>
            </a:r>
            <a:endParaRPr lang="hr-HR" sz="1400" dirty="0" smtClean="0"/>
          </a:p>
          <a:p>
            <a:pPr lvl="1"/>
            <a:r>
              <a:rPr lang="hr-HR" sz="1400" dirty="0" err="1" smtClean="0"/>
              <a:t>Rebecca</a:t>
            </a:r>
            <a:r>
              <a:rPr lang="hr-HR" sz="1400" dirty="0" smtClean="0"/>
              <a:t> </a:t>
            </a:r>
            <a:r>
              <a:rPr lang="hr-HR" sz="1400" dirty="0" err="1" smtClean="0"/>
              <a:t>West</a:t>
            </a:r>
            <a:endParaRPr lang="hr-HR" sz="1400" dirty="0" smtClean="0"/>
          </a:p>
          <a:p>
            <a:pPr lvl="1"/>
            <a:r>
              <a:rPr lang="hr-HR" sz="1400" dirty="0" err="1" smtClean="0"/>
              <a:t>Robert</a:t>
            </a:r>
            <a:r>
              <a:rPr lang="hr-HR" sz="1400" dirty="0" smtClean="0"/>
              <a:t> </a:t>
            </a:r>
            <a:r>
              <a:rPr lang="hr-HR" sz="1400" dirty="0" err="1" smtClean="0"/>
              <a:t>Kaplan</a:t>
            </a:r>
            <a:endParaRPr lang="hr-HR" sz="1400" dirty="0" smtClean="0"/>
          </a:p>
          <a:p>
            <a:pPr lvl="1"/>
            <a:r>
              <a:rPr lang="hr-HR" sz="1400" dirty="0" err="1" smtClean="0"/>
              <a:t>Bill</a:t>
            </a:r>
            <a:r>
              <a:rPr lang="hr-HR" sz="1400" dirty="0" smtClean="0"/>
              <a:t> </a:t>
            </a:r>
            <a:r>
              <a:rPr lang="hr-HR" sz="1400" dirty="0" err="1" smtClean="0"/>
              <a:t>Bryson</a:t>
            </a:r>
            <a:endParaRPr lang="hr-HR" sz="1400" dirty="0" smtClean="0"/>
          </a:p>
          <a:p>
            <a:pPr lvl="1"/>
            <a:r>
              <a:rPr lang="hr-HR" sz="1400" dirty="0" err="1" smtClean="0"/>
              <a:t>Stachelova</a:t>
            </a:r>
            <a:r>
              <a:rPr lang="hr-HR" sz="1400" dirty="0" smtClean="0"/>
              <a:t> knjiga o Hrvatskoj</a:t>
            </a:r>
            <a:endParaRPr lang="hr-HR" sz="1600" dirty="0" smtClean="0"/>
          </a:p>
          <a:p>
            <a:pPr lvl="0"/>
            <a:r>
              <a:rPr lang="hr-HR" sz="2000" b="1" dirty="0" smtClean="0"/>
              <a:t>Kako mi vidimo druge </a:t>
            </a:r>
            <a:r>
              <a:rPr lang="hr-HR" sz="1600" dirty="0" smtClean="0"/>
              <a:t>(konstrukcija drugih)</a:t>
            </a:r>
          </a:p>
          <a:p>
            <a:pPr lvl="1"/>
            <a:r>
              <a:rPr lang="hr-HR" sz="1400" dirty="0" smtClean="0"/>
              <a:t>Marko </a:t>
            </a:r>
            <a:r>
              <a:rPr lang="hr-HR" sz="1400" dirty="0" err="1" smtClean="0"/>
              <a:t>Polo</a:t>
            </a:r>
            <a:endParaRPr lang="hr-HR" sz="1400" dirty="0" smtClean="0"/>
          </a:p>
          <a:p>
            <a:pPr lvl="1"/>
            <a:r>
              <a:rPr lang="hr-HR" sz="1400" dirty="0" smtClean="0"/>
              <a:t>Braća </a:t>
            </a:r>
            <a:r>
              <a:rPr lang="hr-HR" sz="1400" dirty="0" err="1" smtClean="0"/>
              <a:t>Seljan</a:t>
            </a:r>
            <a:endParaRPr lang="hr-HR" sz="1400" dirty="0" smtClean="0"/>
          </a:p>
          <a:p>
            <a:pPr lvl="1"/>
            <a:r>
              <a:rPr lang="hr-HR" sz="1400" dirty="0" err="1" smtClean="0"/>
              <a:t>ArTresor</a:t>
            </a:r>
            <a:endParaRPr lang="hr-HR" sz="1400" dirty="0" smtClean="0"/>
          </a:p>
          <a:p>
            <a:pPr lvl="1"/>
            <a:r>
              <a:rPr lang="hr-HR" sz="1400" dirty="0" err="1" smtClean="0"/>
              <a:t>Joža</a:t>
            </a:r>
            <a:r>
              <a:rPr lang="hr-HR" sz="1400" dirty="0" smtClean="0"/>
              <a:t> Horvat</a:t>
            </a:r>
          </a:p>
          <a:p>
            <a:pPr lvl="1"/>
            <a:r>
              <a:rPr lang="hr-HR" sz="1400" dirty="0" smtClean="0"/>
              <a:t>Stakleni grad</a:t>
            </a:r>
          </a:p>
          <a:p>
            <a:pPr lvl="1"/>
            <a:r>
              <a:rPr lang="hr-HR" sz="1400" dirty="0" smtClean="0"/>
              <a:t>Arneri</a:t>
            </a:r>
          </a:p>
          <a:p>
            <a:pPr lvl="1"/>
            <a:r>
              <a:rPr lang="hr-HR" sz="1400" dirty="0" smtClean="0"/>
              <a:t>Egipat</a:t>
            </a:r>
          </a:p>
          <a:p>
            <a:pPr lvl="1"/>
            <a:r>
              <a:rPr lang="hr-HR" sz="1400" dirty="0" err="1" smtClean="0"/>
              <a:t>Njegoš</a:t>
            </a:r>
            <a:r>
              <a:rPr lang="hr-HR" sz="1400" dirty="0" smtClean="0"/>
              <a:t> (Duka od </a:t>
            </a:r>
            <a:r>
              <a:rPr lang="hr-HR" sz="1400" dirty="0" err="1" smtClean="0"/>
              <a:t>Mletakah</a:t>
            </a:r>
            <a:r>
              <a:rPr lang="hr-HR" sz="1400" dirty="0" smtClean="0"/>
              <a:t>)</a:t>
            </a:r>
          </a:p>
        </p:txBody>
      </p:sp>
      <p:sp>
        <p:nvSpPr>
          <p:cNvPr id="4" name="Content Placeholder 3"/>
          <p:cNvSpPr>
            <a:spLocks noGrp="1"/>
          </p:cNvSpPr>
          <p:nvPr>
            <p:ph sz="half" idx="2"/>
          </p:nvPr>
        </p:nvSpPr>
        <p:spPr/>
        <p:txBody>
          <a:bodyPr>
            <a:normAutofit fontScale="77500" lnSpcReduction="20000"/>
          </a:bodyPr>
          <a:lstStyle/>
          <a:p>
            <a:pPr lvl="0"/>
            <a:r>
              <a:rPr lang="hr-HR" sz="2900" b="1" dirty="0" smtClean="0"/>
              <a:t>Kako drugi vide druge</a:t>
            </a:r>
          </a:p>
          <a:p>
            <a:pPr lvl="1"/>
            <a:r>
              <a:rPr lang="hr-HR" sz="2500" dirty="0" smtClean="0"/>
              <a:t>Herodot</a:t>
            </a:r>
          </a:p>
          <a:p>
            <a:pPr lvl="1"/>
            <a:r>
              <a:rPr lang="hr-HR" sz="2500" dirty="0" err="1" smtClean="0"/>
              <a:t>Strabon</a:t>
            </a:r>
            <a:endParaRPr lang="hr-HR" sz="2500" dirty="0" smtClean="0"/>
          </a:p>
          <a:p>
            <a:pPr lvl="1"/>
            <a:r>
              <a:rPr lang="hr-HR" sz="2500" dirty="0" err="1" smtClean="0"/>
              <a:t>Ibn</a:t>
            </a:r>
            <a:r>
              <a:rPr lang="hr-HR" sz="2500" dirty="0" smtClean="0"/>
              <a:t> </a:t>
            </a:r>
            <a:r>
              <a:rPr lang="hr-HR" sz="2500" dirty="0" err="1" smtClean="0"/>
              <a:t>Khaldun</a:t>
            </a:r>
            <a:endParaRPr lang="hr-HR" sz="2500" dirty="0" smtClean="0"/>
          </a:p>
          <a:p>
            <a:pPr lvl="1"/>
            <a:r>
              <a:rPr lang="hr-HR" sz="2500" dirty="0" err="1" smtClean="0"/>
              <a:t>Kapuszinski</a:t>
            </a:r>
            <a:endParaRPr lang="hr-HR" sz="2500" dirty="0" smtClean="0"/>
          </a:p>
          <a:p>
            <a:pPr lvl="1"/>
            <a:r>
              <a:rPr lang="hr-HR" sz="2500" dirty="0" err="1" smtClean="0"/>
              <a:t>Malinowski</a:t>
            </a:r>
            <a:r>
              <a:rPr lang="hr-HR" sz="2500" dirty="0" smtClean="0"/>
              <a:t> (dnevnik)</a:t>
            </a:r>
          </a:p>
          <a:p>
            <a:pPr lvl="1"/>
            <a:r>
              <a:rPr lang="hr-HR" sz="2500" dirty="0" err="1" smtClean="0"/>
              <a:t>Kaplan</a:t>
            </a:r>
            <a:endParaRPr lang="hr-HR" sz="2500" dirty="0" smtClean="0"/>
          </a:p>
          <a:p>
            <a:pPr lvl="1"/>
            <a:r>
              <a:rPr lang="hr-HR" sz="2500" dirty="0" err="1" smtClean="0"/>
              <a:t>Applebaum</a:t>
            </a:r>
            <a:r>
              <a:rPr lang="hr-HR" sz="2500" dirty="0" smtClean="0"/>
              <a:t/>
            </a:r>
            <a:br>
              <a:rPr lang="hr-HR" sz="2500" dirty="0" smtClean="0"/>
            </a:br>
            <a:endParaRPr lang="hr-HR" sz="2500" dirty="0" smtClean="0"/>
          </a:p>
          <a:p>
            <a:pPr lvl="0"/>
            <a:r>
              <a:rPr lang="hr-HR" sz="2900" b="1" dirty="0" smtClean="0"/>
              <a:t>Politika doživljaja</a:t>
            </a:r>
          </a:p>
          <a:p>
            <a:pPr lvl="1"/>
            <a:r>
              <a:rPr lang="hr-HR" sz="2500" dirty="0" smtClean="0"/>
              <a:t>Goethe/</a:t>
            </a:r>
            <a:r>
              <a:rPr lang="hr-HR" sz="2500" dirty="0" err="1" smtClean="0"/>
              <a:t>Nietzsche</a:t>
            </a:r>
            <a:r>
              <a:rPr lang="hr-HR" sz="2500" dirty="0" smtClean="0"/>
              <a:t> – Italija</a:t>
            </a:r>
          </a:p>
          <a:p>
            <a:pPr lvl="1"/>
            <a:r>
              <a:rPr lang="hr-HR" sz="2500" dirty="0" err="1" smtClean="0"/>
              <a:t>Mark</a:t>
            </a:r>
            <a:r>
              <a:rPr lang="hr-HR" sz="2500" dirty="0" smtClean="0"/>
              <a:t> </a:t>
            </a:r>
            <a:r>
              <a:rPr lang="hr-HR" sz="2500" dirty="0" err="1" smtClean="0"/>
              <a:t>Twain</a:t>
            </a:r>
            <a:r>
              <a:rPr lang="hr-HR" sz="2500" dirty="0" smtClean="0"/>
              <a:t> – </a:t>
            </a:r>
            <a:r>
              <a:rPr lang="hr-HR" sz="2500" dirty="0" err="1" smtClean="0"/>
              <a:t>Innocents</a:t>
            </a:r>
            <a:r>
              <a:rPr lang="hr-HR" sz="2500" dirty="0" smtClean="0"/>
              <a:t> </a:t>
            </a:r>
            <a:r>
              <a:rPr lang="hr-HR" sz="2500" dirty="0" err="1" smtClean="0"/>
              <a:t>Abroad</a:t>
            </a:r>
            <a:endParaRPr lang="hr-HR" sz="2500" dirty="0" smtClean="0"/>
          </a:p>
          <a:p>
            <a:pPr lvl="1"/>
            <a:r>
              <a:rPr lang="hr-HR" sz="2500" dirty="0" err="1" smtClean="0"/>
              <a:t>Eco</a:t>
            </a:r>
            <a:r>
              <a:rPr lang="hr-HR" sz="2500" dirty="0" smtClean="0"/>
              <a:t> – Kako putovati s lososom</a:t>
            </a:r>
          </a:p>
          <a:p>
            <a:endParaRPr lang="hr-HR" dirty="0" smtClean="0"/>
          </a:p>
          <a:p>
            <a:endParaRPr lang="hr-HR"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sz="half" idx="1"/>
          </p:nvPr>
        </p:nvSpPr>
        <p:spPr/>
        <p:txBody>
          <a:bodyPr/>
          <a:lstStyle/>
          <a:p>
            <a:endParaRPr lang="hr-HR"/>
          </a:p>
        </p:txBody>
      </p:sp>
      <p:sp>
        <p:nvSpPr>
          <p:cNvPr id="4" name="Content Placeholder 3"/>
          <p:cNvSpPr>
            <a:spLocks noGrp="1"/>
          </p:cNvSpPr>
          <p:nvPr>
            <p:ph sz="half" idx="2"/>
          </p:nvPr>
        </p:nvSpPr>
        <p:spPr/>
        <p:txBody>
          <a:bodyPr/>
          <a:lstStyle/>
          <a:p>
            <a:endParaRPr lang="hr-H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solidFill>
            <a:srgbClr val="FFFF00"/>
          </a:solidFill>
        </p:spPr>
        <p:txBody>
          <a:bodyPr/>
          <a:lstStyle/>
          <a:p>
            <a:pPr eaLnBrk="1" fontAlgn="auto" hangingPunct="1">
              <a:spcAft>
                <a:spcPts val="0"/>
              </a:spcAft>
              <a:defRPr/>
            </a:pPr>
            <a:r>
              <a:rPr lang="hr-HR" sz="4000" dirty="0" smtClean="0"/>
              <a:t>Četiri osnovna </a:t>
            </a:r>
            <a:r>
              <a:rPr lang="hr-HR" sz="4000" dirty="0"/>
              <a:t>tematska područja sociologije turizma</a:t>
            </a:r>
            <a:endParaRPr lang="en-US" sz="4000" dirty="0"/>
          </a:p>
        </p:txBody>
      </p:sp>
      <p:sp>
        <p:nvSpPr>
          <p:cNvPr id="48132" name="Rectangle 4"/>
          <p:cNvSpPr>
            <a:spLocks noGrp="1" noChangeArrowheads="1"/>
          </p:cNvSpPr>
          <p:nvPr>
            <p:ph type="body" sz="half" idx="1"/>
          </p:nvPr>
        </p:nvSpPr>
        <p:spPr/>
        <p:txBody>
          <a:bodyPr>
            <a:normAutofit fontScale="92500"/>
          </a:bodyPr>
          <a:lstStyle/>
          <a:p>
            <a:pPr marL="533400" indent="-533400" eaLnBrk="1" fontAlgn="auto" hangingPunct="1">
              <a:spcAft>
                <a:spcPts val="0"/>
              </a:spcAft>
              <a:buFontTx/>
              <a:buAutoNum type="alphaLcPeriod"/>
              <a:defRPr/>
            </a:pPr>
            <a:r>
              <a:rPr lang="hr-HR" sz="2800" dirty="0" smtClean="0"/>
              <a:t>Turist (socioekonomske karakteristike)</a:t>
            </a:r>
            <a:endParaRPr lang="hr-HR" sz="2800" dirty="0"/>
          </a:p>
          <a:p>
            <a:pPr marL="533400" indent="-533400" eaLnBrk="1" fontAlgn="auto" hangingPunct="1">
              <a:spcAft>
                <a:spcPts val="0"/>
              </a:spcAft>
              <a:buFontTx/>
              <a:buAutoNum type="alphaLcPeriod"/>
              <a:defRPr/>
            </a:pPr>
            <a:r>
              <a:rPr lang="hr-HR" sz="2800" dirty="0"/>
              <a:t>odnos turista i “lokalnih”</a:t>
            </a:r>
          </a:p>
          <a:p>
            <a:pPr marL="533400" indent="-533400" eaLnBrk="1" fontAlgn="auto" hangingPunct="1">
              <a:spcAft>
                <a:spcPts val="0"/>
              </a:spcAft>
              <a:buFontTx/>
              <a:buAutoNum type="alphaLcPeriod"/>
              <a:defRPr/>
            </a:pPr>
            <a:r>
              <a:rPr lang="hr-HR" sz="2800" dirty="0"/>
              <a:t>struktura i funkcioniranje turističkog sustava</a:t>
            </a:r>
          </a:p>
          <a:p>
            <a:pPr marL="533400" indent="-533400" eaLnBrk="1" fontAlgn="auto" hangingPunct="1">
              <a:spcAft>
                <a:spcPts val="0"/>
              </a:spcAft>
              <a:buFontTx/>
              <a:buAutoNum type="alphaLcPeriod"/>
              <a:defRPr/>
            </a:pPr>
            <a:r>
              <a:rPr lang="hr-HR" sz="2800" dirty="0" smtClean="0"/>
              <a:t>Socijalne posljedice </a:t>
            </a:r>
            <a:r>
              <a:rPr lang="hr-HR" sz="2800" dirty="0"/>
              <a:t>turizma</a:t>
            </a:r>
            <a:endParaRPr lang="en-US" sz="2800" dirty="0"/>
          </a:p>
        </p:txBody>
      </p:sp>
      <p:pic>
        <p:nvPicPr>
          <p:cNvPr id="29700" name="Picture 11" descr="Clipboard03-726726"/>
          <p:cNvPicPr>
            <a:picLocks noGrp="1" noChangeAspect="1" noChangeArrowheads="1"/>
          </p:cNvPicPr>
          <p:nvPr>
            <p:ph sz="half" idx="2"/>
          </p:nvPr>
        </p:nvPicPr>
        <p:blipFill>
          <a:blip r:embed="rId3" cstate="print"/>
          <a:srcRect/>
          <a:stretch>
            <a:fillRect/>
          </a:stretch>
        </p:blipFill>
        <p:spPr>
          <a:xfrm>
            <a:off x="4781550" y="1981200"/>
            <a:ext cx="4362450" cy="487680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sz="half" idx="1"/>
          </p:nvPr>
        </p:nvSpPr>
        <p:spPr>
          <a:xfrm>
            <a:off x="457200" y="1481138"/>
            <a:ext cx="4038600" cy="4525962"/>
          </a:xfrm>
        </p:spPr>
        <p:txBody>
          <a:bodyPr/>
          <a:lstStyle/>
          <a:p>
            <a:pPr marL="533400" indent="-533400" eaLnBrk="1" hangingPunct="1">
              <a:buFont typeface="Wingdings" pitchFamily="2" charset="2"/>
              <a:buNone/>
            </a:pPr>
            <a:r>
              <a:rPr lang="hr-HR" sz="2400" smtClean="0"/>
              <a:t>Glavnina radova empirijska:</a:t>
            </a:r>
          </a:p>
          <a:p>
            <a:pPr marL="533400" indent="-533400" eaLnBrk="1" hangingPunct="1">
              <a:buFontTx/>
              <a:buAutoNum type="alphaLcPeriod"/>
            </a:pPr>
            <a:r>
              <a:rPr lang="hr-HR" sz="2400" smtClean="0"/>
              <a:t>istraživanja stavova turista</a:t>
            </a:r>
          </a:p>
          <a:p>
            <a:pPr marL="533400" indent="-533400" eaLnBrk="1" hangingPunct="1">
              <a:buFontTx/>
              <a:buAutoNum type="alphaLcPeriod"/>
            </a:pPr>
            <a:r>
              <a:rPr lang="hr-HR" sz="2400" smtClean="0"/>
              <a:t>trendova</a:t>
            </a:r>
          </a:p>
          <a:p>
            <a:pPr marL="533400" indent="-533400" eaLnBrk="1" hangingPunct="1">
              <a:buFontTx/>
              <a:buNone/>
            </a:pPr>
            <a:r>
              <a:rPr lang="hr-HR" sz="2400" smtClean="0"/>
              <a:t>s ciljem:</a:t>
            </a:r>
          </a:p>
          <a:p>
            <a:pPr marL="533400" indent="-533400" eaLnBrk="1" hangingPunct="1">
              <a:buFontTx/>
              <a:buNone/>
            </a:pPr>
            <a:r>
              <a:rPr lang="hr-HR" sz="2400" smtClean="0"/>
              <a:t>utvrđivanja praktičnih potreba vlada i turističkih industrija</a:t>
            </a:r>
            <a:endParaRPr lang="en-US" sz="2400" smtClean="0"/>
          </a:p>
        </p:txBody>
      </p:sp>
      <p:sp>
        <p:nvSpPr>
          <p:cNvPr id="30723" name="Rectangle 5"/>
          <p:cNvSpPr>
            <a:spLocks noGrp="1" noChangeArrowheads="1"/>
          </p:cNvSpPr>
          <p:nvPr>
            <p:ph sz="half" idx="2"/>
          </p:nvPr>
        </p:nvSpPr>
        <p:spPr>
          <a:xfrm>
            <a:off x="4648200" y="1481138"/>
            <a:ext cx="4038600" cy="4525962"/>
          </a:xfrm>
        </p:spPr>
        <p:txBody>
          <a:bodyPr/>
          <a:lstStyle/>
          <a:p>
            <a:pPr eaLnBrk="1" hangingPunct="1">
              <a:lnSpc>
                <a:spcPct val="90000"/>
              </a:lnSpc>
              <a:buFont typeface="Wingdings" pitchFamily="2" charset="2"/>
              <a:buNone/>
            </a:pPr>
            <a:r>
              <a:rPr lang="hr-HR" dirty="0" smtClean="0"/>
              <a:t>Primarno, takve studije se bave socioekonomskim karakteristikama turista:</a:t>
            </a:r>
          </a:p>
          <a:p>
            <a:pPr eaLnBrk="1" hangingPunct="1">
              <a:lnSpc>
                <a:spcPct val="90000"/>
              </a:lnSpc>
              <a:buFont typeface="Wingdings" pitchFamily="2" charset="2"/>
              <a:buNone/>
            </a:pPr>
            <a:r>
              <a:rPr lang="hr-HR" dirty="0" smtClean="0"/>
              <a:t>frekvencijom, ciljem, dužinom putovanja, vrstom putovanja, prirodom turističkih destinacija i vrsta aktivnosti</a:t>
            </a:r>
            <a:endParaRPr lang="en-US" dirty="0" smtClean="0"/>
          </a:p>
        </p:txBody>
      </p:sp>
      <p:sp>
        <p:nvSpPr>
          <p:cNvPr id="38914" name="Rectangle 2"/>
          <p:cNvSpPr>
            <a:spLocks noGrp="1" noChangeArrowheads="1"/>
          </p:cNvSpPr>
          <p:nvPr>
            <p:ph type="title"/>
          </p:nvPr>
        </p:nvSpPr>
        <p:spPr>
          <a:solidFill>
            <a:srgbClr val="FFFF00"/>
          </a:solidFill>
        </p:spPr>
        <p:txBody>
          <a:bodyPr>
            <a:normAutofit fontScale="90000"/>
          </a:bodyPr>
          <a:lstStyle/>
          <a:p>
            <a:pPr eaLnBrk="1" fontAlgn="auto" hangingPunct="1">
              <a:spcAft>
                <a:spcPts val="0"/>
              </a:spcAft>
              <a:defRPr/>
            </a:pPr>
            <a:r>
              <a:rPr lang="hr-HR" dirty="0" smtClean="0"/>
              <a:t>6. Socioekonomske karakteristike turista</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Grp="1" noChangeArrowheads="1"/>
          </p:cNvSpPr>
          <p:nvPr>
            <p:ph sz="half" idx="1"/>
          </p:nvPr>
        </p:nvSpPr>
        <p:spPr>
          <a:xfrm>
            <a:off x="457200" y="1481138"/>
            <a:ext cx="4038600" cy="3233746"/>
          </a:xfrm>
        </p:spPr>
        <p:txBody>
          <a:bodyPr>
            <a:normAutofit/>
          </a:bodyPr>
          <a:lstStyle/>
          <a:p>
            <a:pPr marL="365760" indent="-256032" eaLnBrk="1" fontAlgn="auto" hangingPunct="1">
              <a:spcAft>
                <a:spcPts val="0"/>
              </a:spcAft>
              <a:buFont typeface="Wingdings" pitchFamily="2" charset="2"/>
              <a:buNone/>
              <a:defRPr/>
            </a:pPr>
            <a:r>
              <a:rPr lang="hr-HR" sz="2400" dirty="0"/>
              <a:t>Premda su takve studije ograničene po sociološkoj važnosti, takvi podaci postaju važni izvori “</a:t>
            </a:r>
            <a:r>
              <a:rPr lang="hr-HR" sz="2400" dirty="0" smtClean="0"/>
              <a:t>sekundarne </a:t>
            </a:r>
            <a:r>
              <a:rPr lang="hr-HR" sz="2400" dirty="0"/>
              <a:t>analize”, koja istraživačima pomaže da utvrde glavne trendove modernog turizma</a:t>
            </a:r>
            <a:endParaRPr lang="en-US" sz="2400" dirty="0"/>
          </a:p>
        </p:txBody>
      </p:sp>
      <p:sp>
        <p:nvSpPr>
          <p:cNvPr id="60421"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80000"/>
              </a:lnSpc>
              <a:spcAft>
                <a:spcPts val="0"/>
              </a:spcAft>
              <a:buFont typeface="Wingdings" pitchFamily="2" charset="2"/>
              <a:buNone/>
              <a:defRPr/>
            </a:pPr>
            <a:r>
              <a:rPr lang="hr-HR" sz="2400" dirty="0"/>
              <a:t>Međunarodni turizam nakon II svjetskog rata, kada je počeo uključivati sve klase zapadnog društva. </a:t>
            </a:r>
          </a:p>
          <a:p>
            <a:pPr marL="365760" indent="-256032" eaLnBrk="1" fontAlgn="auto" hangingPunct="1">
              <a:lnSpc>
                <a:spcPct val="80000"/>
              </a:lnSpc>
              <a:spcAft>
                <a:spcPts val="0"/>
              </a:spcAft>
              <a:buFont typeface="Wingdings" pitchFamily="2" charset="2"/>
              <a:buNone/>
              <a:defRPr/>
            </a:pPr>
            <a:r>
              <a:rPr lang="hr-HR" sz="2400" dirty="0"/>
              <a:t>To širenje turizma omogućio je </a:t>
            </a:r>
          </a:p>
          <a:p>
            <a:pPr marL="365760" indent="-256032" eaLnBrk="1" fontAlgn="auto" hangingPunct="1">
              <a:lnSpc>
                <a:spcPct val="80000"/>
              </a:lnSpc>
              <a:spcAft>
                <a:spcPts val="0"/>
              </a:spcAft>
              <a:buFont typeface="Wingdings 3"/>
              <a:buChar char=""/>
              <a:defRPr/>
            </a:pPr>
            <a:r>
              <a:rPr lang="hr-HR" sz="2400" dirty="0"/>
              <a:t>povišeni standard života i skraćenje radnog vremena u godini, </a:t>
            </a:r>
          </a:p>
          <a:p>
            <a:pPr marL="365760" indent="-256032" eaLnBrk="1" fontAlgn="auto" hangingPunct="1">
              <a:lnSpc>
                <a:spcPct val="80000"/>
              </a:lnSpc>
              <a:spcAft>
                <a:spcPts val="0"/>
              </a:spcAft>
              <a:buFont typeface="Wingdings 3"/>
              <a:buChar char=""/>
              <a:defRPr/>
            </a:pPr>
            <a:r>
              <a:rPr lang="hr-HR" sz="2400" dirty="0"/>
              <a:t>a taj trend pratio je duži plaćeni godišnji odmor </a:t>
            </a:r>
          </a:p>
          <a:p>
            <a:pPr marL="365760" indent="-256032" eaLnBrk="1" fontAlgn="auto" hangingPunct="1">
              <a:lnSpc>
                <a:spcPct val="80000"/>
              </a:lnSpc>
              <a:spcAft>
                <a:spcPts val="0"/>
              </a:spcAft>
              <a:buFont typeface="Wingdings 3"/>
              <a:buChar char=""/>
              <a:defRPr/>
            </a:pPr>
            <a:r>
              <a:rPr lang="hr-HR" sz="2400" dirty="0"/>
              <a:t>i naglo poboljšanje transporta</a:t>
            </a:r>
            <a:endParaRPr lang="en-US" sz="2400" dirty="0"/>
          </a:p>
        </p:txBody>
      </p:sp>
      <p:sp>
        <p:nvSpPr>
          <p:cNvPr id="60418" name="Rectangle 2"/>
          <p:cNvSpPr>
            <a:spLocks noGrp="1" noChangeArrowheads="1"/>
          </p:cNvSpPr>
          <p:nvPr>
            <p:ph type="title"/>
          </p:nvPr>
        </p:nvSpPr>
        <p:spPr>
          <a:solidFill>
            <a:srgbClr val="FFFF00"/>
          </a:solidFill>
        </p:spPr>
        <p:txBody>
          <a:bodyPr>
            <a:normAutofit fontScale="90000"/>
          </a:bodyPr>
          <a:lstStyle/>
          <a:p>
            <a:pPr eaLnBrk="1" fontAlgn="auto" hangingPunct="1">
              <a:spcAft>
                <a:spcPts val="0"/>
              </a:spcAft>
              <a:defRPr/>
            </a:pPr>
            <a:r>
              <a:rPr lang="hr-HR" dirty="0" smtClean="0"/>
              <a:t>6. Socioekonomske karakteristike turista</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imagecache2.allposters.com/images/pic/NYG/40272~Don-Quixote-c-1955-Posters.jpg"/>
          <p:cNvPicPr>
            <a:picLocks noChangeAspect="1" noChangeArrowheads="1"/>
          </p:cNvPicPr>
          <p:nvPr/>
        </p:nvPicPr>
        <p:blipFill>
          <a:blip r:embed="rId2" cstate="print"/>
          <a:srcRect/>
          <a:stretch>
            <a:fillRect/>
          </a:stretch>
        </p:blipFill>
        <p:spPr bwMode="auto">
          <a:xfrm>
            <a:off x="3000364" y="3500438"/>
            <a:ext cx="2857500" cy="3357562"/>
          </a:xfrm>
          <a:prstGeom prst="rect">
            <a:avLst/>
          </a:prstGeom>
          <a:noFill/>
        </p:spPr>
      </p:pic>
      <p:sp>
        <p:nvSpPr>
          <p:cNvPr id="2" name="Title 1"/>
          <p:cNvSpPr>
            <a:spLocks noGrp="1"/>
          </p:cNvSpPr>
          <p:nvPr>
            <p:ph type="title"/>
          </p:nvPr>
        </p:nvSpPr>
        <p:spPr>
          <a:solidFill>
            <a:srgbClr val="FFFF00"/>
          </a:solidFill>
        </p:spPr>
        <p:txBody>
          <a:bodyPr/>
          <a:lstStyle/>
          <a:p>
            <a:r>
              <a:rPr lang="hr-HR" dirty="0" smtClean="0"/>
              <a:t>1. Turizam kao ljudska potreba</a:t>
            </a:r>
            <a:endParaRPr lang="hr-HR" dirty="0"/>
          </a:p>
        </p:txBody>
      </p:sp>
      <p:sp>
        <p:nvSpPr>
          <p:cNvPr id="3" name="Content Placeholder 2"/>
          <p:cNvSpPr>
            <a:spLocks noGrp="1"/>
          </p:cNvSpPr>
          <p:nvPr>
            <p:ph sz="half" idx="1"/>
          </p:nvPr>
        </p:nvSpPr>
        <p:spPr>
          <a:xfrm>
            <a:off x="457200" y="1600201"/>
            <a:ext cx="4038600" cy="2614618"/>
          </a:xfrm>
        </p:spPr>
        <p:txBody>
          <a:bodyPr>
            <a:normAutofit fontScale="55000" lnSpcReduction="20000"/>
          </a:bodyPr>
          <a:lstStyle/>
          <a:p>
            <a:pPr>
              <a:buNone/>
            </a:pPr>
            <a:r>
              <a:rPr lang="hr-HR" b="1" dirty="0" smtClean="0"/>
              <a:t>Turizam i mašta </a:t>
            </a:r>
            <a:r>
              <a:rPr lang="hr-HR" i="1" dirty="0" smtClean="0"/>
              <a:t>Ima li stvarne potrebe za “micanjem”?</a:t>
            </a:r>
          </a:p>
          <a:p>
            <a:r>
              <a:rPr lang="hr-HR" dirty="0" smtClean="0"/>
              <a:t>“Stvarni” i “virtualni” turizam (Krleža: “Da mi je otići odavde!”)</a:t>
            </a:r>
          </a:p>
          <a:p>
            <a:pPr>
              <a:buFont typeface="Wingdings" pitchFamily="2" charset="2"/>
              <a:buChar char="Ø"/>
            </a:pPr>
            <a:r>
              <a:rPr lang="hr-HR" dirty="0" err="1" smtClean="0"/>
              <a:t>Thomasov</a:t>
            </a:r>
            <a:r>
              <a:rPr lang="hr-HR" dirty="0" smtClean="0"/>
              <a:t> teorem:</a:t>
            </a:r>
          </a:p>
          <a:p>
            <a:pPr>
              <a:buNone/>
            </a:pPr>
            <a:r>
              <a:rPr lang="hr-HR" dirty="0" smtClean="0"/>
              <a:t>	“Ako ljudi nešto smatraju stvarnim, onda ono postaje stvarno po svojim posljedicama” </a:t>
            </a:r>
          </a:p>
          <a:p>
            <a:pPr>
              <a:buNone/>
            </a:pPr>
            <a:r>
              <a:rPr lang="hr-HR" dirty="0" smtClean="0"/>
              <a:t>Velik dio turizma nastaje iz potrebe da se “kreira” jedan drugi (drukčiji) svijet</a:t>
            </a:r>
          </a:p>
          <a:p>
            <a:r>
              <a:rPr lang="hr-HR" dirty="0" smtClean="0"/>
              <a:t>da se sebe vidi u drukčijem svijetu (kao nešto “izvana”)</a:t>
            </a:r>
          </a:p>
          <a:p>
            <a:pPr lvl="1">
              <a:buFont typeface="Wingdings" pitchFamily="2" charset="2"/>
              <a:buChar char="Ø"/>
            </a:pPr>
            <a:endParaRPr lang="hr-HR" dirty="0"/>
          </a:p>
        </p:txBody>
      </p:sp>
      <p:sp>
        <p:nvSpPr>
          <p:cNvPr id="4" name="Content Placeholder 3"/>
          <p:cNvSpPr>
            <a:spLocks noGrp="1"/>
          </p:cNvSpPr>
          <p:nvPr>
            <p:ph sz="half" idx="2"/>
          </p:nvPr>
        </p:nvSpPr>
        <p:spPr>
          <a:xfrm>
            <a:off x="5857884" y="1643050"/>
            <a:ext cx="3286116" cy="4483113"/>
          </a:xfrm>
        </p:spPr>
        <p:txBody>
          <a:bodyPr>
            <a:normAutofit fontScale="55000" lnSpcReduction="20000"/>
          </a:bodyPr>
          <a:lstStyle/>
          <a:p>
            <a:pPr>
              <a:buNone/>
            </a:pPr>
            <a:r>
              <a:rPr lang="hr-HR" dirty="0" smtClean="0"/>
              <a:t>J.K. </a:t>
            </a:r>
            <a:r>
              <a:rPr lang="hr-HR" dirty="0" err="1" smtClean="0"/>
              <a:t>Huysmans</a:t>
            </a:r>
            <a:r>
              <a:rPr lang="hr-HR" dirty="0" smtClean="0"/>
              <a:t> </a:t>
            </a:r>
            <a:r>
              <a:rPr lang="hr-HR" i="1" dirty="0" err="1" smtClean="0"/>
              <a:t>Rebours</a:t>
            </a:r>
            <a:r>
              <a:rPr lang="hr-HR" dirty="0" smtClean="0"/>
              <a:t>:</a:t>
            </a:r>
          </a:p>
          <a:p>
            <a:pPr>
              <a:buNone/>
            </a:pPr>
            <a:endParaRPr lang="hr-HR" dirty="0"/>
          </a:p>
          <a:p>
            <a:pPr>
              <a:buNone/>
            </a:pPr>
            <a:r>
              <a:rPr lang="hr-HR" dirty="0" smtClean="0"/>
              <a:t>“Ali zašto je bilo potrebno putovati kada smo mogli tako prekrasno ostati u svojoj fotelji? Nije li već (maštom) bio u Londonu, i nisu li njegovi mirisi, vrijeme, građani, hrana, i cijeli beštek već bili s njim? Što bi drugo mogao očekivati doli da naiđe samo na nova razočarenja?... “Mora da sam patio od nekih mentalnih poremećaja kada sam odbio poslušati svoju discipliniranu maštu i kada sam poput nekog starkelje povjerovao da je nužno, zanimljivo i korisno putovati.”</a:t>
            </a:r>
            <a:endParaRPr lang="hr-H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sz="half" idx="1"/>
          </p:nvPr>
        </p:nvSpPr>
        <p:spPr>
          <a:xfrm>
            <a:off x="457200" y="1481138"/>
            <a:ext cx="4038600" cy="2376490"/>
          </a:xfrm>
        </p:spPr>
        <p:txBody>
          <a:bodyPr/>
          <a:lstStyle/>
          <a:p>
            <a:pPr eaLnBrk="1" hangingPunct="1">
              <a:buFont typeface="Wingdings" pitchFamily="2" charset="2"/>
              <a:buNone/>
            </a:pPr>
            <a:r>
              <a:rPr lang="hr-HR" sz="2000" dirty="0" smtClean="0"/>
              <a:t>Podaci o širenju međunarodnog turizma:</a:t>
            </a:r>
          </a:p>
          <a:p>
            <a:pPr eaLnBrk="1" hangingPunct="1">
              <a:buFont typeface="Wingdings" pitchFamily="2" charset="2"/>
              <a:buNone/>
            </a:pPr>
            <a:r>
              <a:rPr lang="hr-HR" sz="2000" dirty="0" smtClean="0"/>
              <a:t>1950. 25,3 milijuna</a:t>
            </a:r>
          </a:p>
          <a:p>
            <a:pPr eaLnBrk="1" hangingPunct="1">
              <a:buFont typeface="Wingdings" pitchFamily="2" charset="2"/>
              <a:buNone/>
            </a:pPr>
            <a:r>
              <a:rPr lang="hr-HR" sz="2000" dirty="0" smtClean="0"/>
              <a:t>1960. 75,3 milijuna</a:t>
            </a:r>
          </a:p>
          <a:p>
            <a:pPr eaLnBrk="1" hangingPunct="1">
              <a:buFont typeface="Wingdings" pitchFamily="2" charset="2"/>
              <a:buNone/>
            </a:pPr>
            <a:r>
              <a:rPr lang="hr-HR" sz="2000" dirty="0" smtClean="0"/>
              <a:t>1970. 169,0 milijuna (</a:t>
            </a:r>
            <a:r>
              <a:rPr lang="hr-HR" sz="2000" dirty="0" err="1" smtClean="0"/>
              <a:t>Young</a:t>
            </a:r>
            <a:r>
              <a:rPr lang="hr-HR" sz="2000" dirty="0" smtClean="0"/>
              <a:t>)</a:t>
            </a:r>
          </a:p>
          <a:p>
            <a:pPr eaLnBrk="1" hangingPunct="1">
              <a:buFont typeface="Wingdings" pitchFamily="2" charset="2"/>
              <a:buNone/>
            </a:pPr>
            <a:r>
              <a:rPr lang="hr-HR" sz="2000" dirty="0" smtClean="0"/>
              <a:t>1980. 291,0 milijuna</a:t>
            </a:r>
          </a:p>
          <a:p>
            <a:pPr eaLnBrk="1" hangingPunct="1">
              <a:buFont typeface="Wingdings" pitchFamily="2" charset="2"/>
              <a:buNone/>
            </a:pPr>
            <a:endParaRPr lang="en-US" dirty="0" smtClean="0"/>
          </a:p>
        </p:txBody>
      </p:sp>
      <p:sp>
        <p:nvSpPr>
          <p:cNvPr id="32771" name="Rectangle 5"/>
          <p:cNvSpPr>
            <a:spLocks noGrp="1" noChangeArrowheads="1"/>
          </p:cNvSpPr>
          <p:nvPr>
            <p:ph sz="half" idx="2"/>
          </p:nvPr>
        </p:nvSpPr>
        <p:spPr>
          <a:xfrm>
            <a:off x="4648200" y="1481138"/>
            <a:ext cx="4038600" cy="2233614"/>
          </a:xfrm>
        </p:spPr>
        <p:txBody>
          <a:bodyPr/>
          <a:lstStyle/>
          <a:p>
            <a:pPr eaLnBrk="1" hangingPunct="1">
              <a:lnSpc>
                <a:spcPct val="90000"/>
              </a:lnSpc>
              <a:buFont typeface="Wingdings" pitchFamily="2" charset="2"/>
              <a:buNone/>
            </a:pPr>
            <a:r>
              <a:rPr lang="hr-HR" sz="2000" dirty="0" smtClean="0"/>
              <a:t>Širenje domaćeg turizma:</a:t>
            </a:r>
          </a:p>
          <a:p>
            <a:pPr eaLnBrk="1" hangingPunct="1">
              <a:lnSpc>
                <a:spcPct val="90000"/>
              </a:lnSpc>
              <a:buFont typeface="Wingdings" pitchFamily="2" charset="2"/>
              <a:buNone/>
            </a:pPr>
            <a:r>
              <a:rPr lang="hr-HR" sz="2000" dirty="0" smtClean="0"/>
              <a:t>1981. 2,3 milijarde turista (World </a:t>
            </a:r>
            <a:r>
              <a:rPr lang="hr-HR" sz="2000" dirty="0" err="1" smtClean="0"/>
              <a:t>Tourism</a:t>
            </a:r>
            <a:r>
              <a:rPr lang="hr-HR" sz="2000" dirty="0" smtClean="0"/>
              <a:t> </a:t>
            </a:r>
            <a:r>
              <a:rPr lang="hr-HR" sz="2000" dirty="0" err="1" smtClean="0"/>
              <a:t>Trends</a:t>
            </a:r>
            <a:r>
              <a:rPr lang="hr-HR" sz="2000" dirty="0" smtClean="0"/>
              <a:t> 1982.)</a:t>
            </a:r>
          </a:p>
          <a:p>
            <a:pPr eaLnBrk="1" hangingPunct="1">
              <a:lnSpc>
                <a:spcPct val="90000"/>
              </a:lnSpc>
              <a:buFont typeface="Wingdings" pitchFamily="2" charset="2"/>
              <a:buNone/>
            </a:pPr>
            <a:r>
              <a:rPr lang="hr-HR" sz="2000" dirty="0" smtClean="0"/>
              <a:t>Većina destinacija u Sjevernoj Americi i Europi,</a:t>
            </a:r>
          </a:p>
          <a:p>
            <a:pPr eaLnBrk="1" hangingPunct="1">
              <a:lnSpc>
                <a:spcPct val="90000"/>
              </a:lnSpc>
              <a:buFont typeface="Wingdings" pitchFamily="2" charset="2"/>
              <a:buNone/>
            </a:pPr>
            <a:r>
              <a:rPr lang="hr-HR" sz="2000" dirty="0" smtClean="0"/>
              <a:t>ali udio ostalih zemalja naglo raste</a:t>
            </a:r>
            <a:endParaRPr lang="en-US" sz="2000" dirty="0" smtClean="0"/>
          </a:p>
        </p:txBody>
      </p:sp>
      <p:sp>
        <p:nvSpPr>
          <p:cNvPr id="62466" name="Rectangle 2"/>
          <p:cNvSpPr>
            <a:spLocks noGrp="1" noChangeArrowheads="1"/>
          </p:cNvSpPr>
          <p:nvPr>
            <p:ph type="title"/>
          </p:nvPr>
        </p:nvSpPr>
        <p:spPr/>
        <p:txBody>
          <a:bodyPr/>
          <a:lstStyle/>
          <a:p>
            <a:pPr eaLnBrk="1" fontAlgn="auto" hangingPunct="1">
              <a:spcAft>
                <a:spcPts val="0"/>
              </a:spcAft>
              <a:defRPr/>
            </a:pPr>
            <a:r>
              <a:rPr lang="hr-HR" dirty="0"/>
              <a:t>Turist</a:t>
            </a:r>
            <a:endParaRPr lang="en-US" dirty="0"/>
          </a:p>
        </p:txBody>
      </p:sp>
      <p:pic>
        <p:nvPicPr>
          <p:cNvPr id="32773" name="Picture 5"/>
          <p:cNvPicPr>
            <a:picLocks noChangeAspect="1" noChangeArrowheads="1"/>
          </p:cNvPicPr>
          <p:nvPr/>
        </p:nvPicPr>
        <p:blipFill>
          <a:blip r:embed="rId3" cstate="print"/>
          <a:srcRect/>
          <a:stretch>
            <a:fillRect/>
          </a:stretch>
        </p:blipFill>
        <p:spPr bwMode="auto">
          <a:xfrm>
            <a:off x="0" y="3643314"/>
            <a:ext cx="9001156" cy="3214687"/>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457200"/>
            <a:ext cx="3900486" cy="1371600"/>
          </a:xfrm>
        </p:spPr>
        <p:txBody>
          <a:bodyPr/>
          <a:lstStyle/>
          <a:p>
            <a:pPr eaLnBrk="1" fontAlgn="auto" hangingPunct="1">
              <a:spcAft>
                <a:spcPts val="0"/>
              </a:spcAft>
              <a:defRPr/>
            </a:pPr>
            <a:r>
              <a:rPr lang="hr-HR" dirty="0"/>
              <a:t>Turist</a:t>
            </a:r>
            <a:endParaRPr lang="en-US" dirty="0"/>
          </a:p>
        </p:txBody>
      </p:sp>
      <p:sp>
        <p:nvSpPr>
          <p:cNvPr id="64516" name="Rectangle 4"/>
          <p:cNvSpPr>
            <a:spLocks noGrp="1" noChangeArrowheads="1"/>
          </p:cNvSpPr>
          <p:nvPr>
            <p:ph type="body" sz="half" idx="1"/>
          </p:nvPr>
        </p:nvSpPr>
        <p:spPr/>
        <p:txBody>
          <a:bodyPr>
            <a:normAutofit lnSpcReduction="10000"/>
          </a:bodyPr>
          <a:lstStyle/>
          <a:p>
            <a:pPr marL="365760" indent="-256032" eaLnBrk="1" fontAlgn="auto" hangingPunct="1">
              <a:spcAft>
                <a:spcPts val="0"/>
              </a:spcAft>
              <a:buFont typeface="Wingdings" pitchFamily="2" charset="2"/>
              <a:buNone/>
              <a:defRPr/>
            </a:pPr>
            <a:r>
              <a:rPr lang="hr-HR" sz="2400" dirty="0"/>
              <a:t>Sociološki podaci:</a:t>
            </a:r>
          </a:p>
          <a:p>
            <a:pPr marL="365760" indent="-256032" eaLnBrk="1" fontAlgn="auto" hangingPunct="1">
              <a:spcAft>
                <a:spcPts val="0"/>
              </a:spcAft>
              <a:buFont typeface="Wingdings 3"/>
              <a:buChar char=""/>
              <a:defRPr/>
            </a:pPr>
            <a:r>
              <a:rPr lang="hr-HR" sz="2400" dirty="0"/>
              <a:t>muškarci putuju više od žena</a:t>
            </a:r>
          </a:p>
          <a:p>
            <a:pPr marL="365760" indent="-256032" eaLnBrk="1" fontAlgn="auto" hangingPunct="1">
              <a:spcAft>
                <a:spcPts val="0"/>
              </a:spcAft>
              <a:buFont typeface="Wingdings 3"/>
              <a:buChar char=""/>
              <a:defRPr/>
            </a:pPr>
            <a:r>
              <a:rPr lang="hr-HR" sz="2400" dirty="0"/>
              <a:t>stariji ljudi putuju nešto manje od mladih i srednjih</a:t>
            </a:r>
          </a:p>
          <a:p>
            <a:pPr marL="365760" indent="-256032" eaLnBrk="1" fontAlgn="auto" hangingPunct="1">
              <a:spcAft>
                <a:spcPts val="0"/>
              </a:spcAft>
              <a:buFont typeface="Wingdings 3"/>
              <a:buChar char=""/>
              <a:defRPr/>
            </a:pPr>
            <a:r>
              <a:rPr lang="hr-HR" sz="2400" dirty="0"/>
              <a:t>broj mladih u stalnome rastu</a:t>
            </a:r>
          </a:p>
          <a:p>
            <a:pPr marL="365760" indent="-256032" eaLnBrk="1" fontAlgn="auto" hangingPunct="1">
              <a:spcAft>
                <a:spcPts val="0"/>
              </a:spcAft>
              <a:buFont typeface="Wingdings 3"/>
              <a:buChar char=""/>
              <a:defRPr/>
            </a:pPr>
            <a:r>
              <a:rPr lang="hr-HR" sz="2400" dirty="0"/>
              <a:t>stanovnici gradova putuju mnogo više od stanovnika na selu</a:t>
            </a:r>
            <a:endParaRPr lang="en-US" sz="2400" dirty="0"/>
          </a:p>
        </p:txBody>
      </p:sp>
      <p:pic>
        <p:nvPicPr>
          <p:cNvPr id="33796" name="Picture 8" descr="seymour1"/>
          <p:cNvPicPr>
            <a:picLocks noGrp="1" noChangeAspect="1" noChangeArrowheads="1"/>
          </p:cNvPicPr>
          <p:nvPr>
            <p:ph sz="half" idx="2"/>
          </p:nvPr>
        </p:nvPicPr>
        <p:blipFill>
          <a:blip r:embed="rId3" cstate="print"/>
          <a:srcRect/>
          <a:stretch>
            <a:fillRect/>
          </a:stretch>
        </p:blipFill>
        <p:spPr>
          <a:xfrm>
            <a:off x="4857750" y="571500"/>
            <a:ext cx="4000500" cy="6072188"/>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sz="half" idx="1"/>
          </p:nvPr>
        </p:nvSpPr>
        <p:spPr>
          <a:xfrm>
            <a:off x="457200" y="1481138"/>
            <a:ext cx="4038600" cy="3733812"/>
          </a:xfrm>
        </p:spPr>
        <p:txBody>
          <a:bodyPr/>
          <a:lstStyle/>
          <a:p>
            <a:pPr>
              <a:lnSpc>
                <a:spcPct val="90000"/>
              </a:lnSpc>
            </a:pPr>
            <a:r>
              <a:rPr lang="hr-HR" sz="2400" dirty="0" smtClean="0"/>
              <a:t>Putuje veći broj bogatih</a:t>
            </a:r>
          </a:p>
          <a:p>
            <a:pPr eaLnBrk="1" hangingPunct="1">
              <a:lnSpc>
                <a:spcPct val="90000"/>
              </a:lnSpc>
            </a:pPr>
            <a:r>
              <a:rPr lang="hr-HR" sz="2400" dirty="0" smtClean="0"/>
              <a:t>a oni u najvišim imovinskim kategorijama putuju prosječno više od jednom godišnje (</a:t>
            </a:r>
            <a:r>
              <a:rPr lang="hr-HR" sz="2400" dirty="0" err="1" smtClean="0"/>
              <a:t>Newman</a:t>
            </a:r>
            <a:r>
              <a:rPr lang="hr-HR" sz="2400" dirty="0" smtClean="0"/>
              <a:t> 1973)</a:t>
            </a:r>
          </a:p>
          <a:p>
            <a:pPr eaLnBrk="1" hangingPunct="1">
              <a:lnSpc>
                <a:spcPct val="90000"/>
              </a:lnSpc>
            </a:pPr>
            <a:r>
              <a:rPr lang="hr-HR" sz="2400" dirty="0" smtClean="0"/>
              <a:t>Unatoč demokratizaciji putovanja, postoje velike klasne razlike u industrijskim zapadnim zemljama.</a:t>
            </a:r>
          </a:p>
          <a:p>
            <a:pPr eaLnBrk="1" hangingPunct="1">
              <a:lnSpc>
                <a:spcPct val="90000"/>
              </a:lnSpc>
              <a:buNone/>
            </a:pPr>
            <a:endParaRPr lang="en-US" sz="2400" dirty="0" smtClean="0"/>
          </a:p>
        </p:txBody>
      </p:sp>
      <p:sp>
        <p:nvSpPr>
          <p:cNvPr id="34819" name="Rectangle 6"/>
          <p:cNvSpPr>
            <a:spLocks noGrp="1" noChangeArrowheads="1"/>
          </p:cNvSpPr>
          <p:nvPr>
            <p:ph sz="half" idx="2"/>
          </p:nvPr>
        </p:nvSpPr>
        <p:spPr>
          <a:xfrm>
            <a:off x="4648200" y="1481138"/>
            <a:ext cx="4038600" cy="4525962"/>
          </a:xfrm>
        </p:spPr>
        <p:txBody>
          <a:bodyPr/>
          <a:lstStyle/>
          <a:p>
            <a:pPr eaLnBrk="1" hangingPunct="1">
              <a:lnSpc>
                <a:spcPct val="90000"/>
              </a:lnSpc>
              <a:buFont typeface="Wingdings" pitchFamily="2" charset="2"/>
              <a:buNone/>
            </a:pPr>
            <a:r>
              <a:rPr lang="hr-HR" sz="2400" dirty="0" smtClean="0"/>
              <a:t>Klasne razlike manifestiraju se </a:t>
            </a:r>
          </a:p>
          <a:p>
            <a:pPr eaLnBrk="1" hangingPunct="1">
              <a:lnSpc>
                <a:spcPct val="90000"/>
              </a:lnSpc>
            </a:pPr>
            <a:r>
              <a:rPr lang="hr-HR" sz="2400" dirty="0" smtClean="0"/>
              <a:t>ne samo po sklonosti putovanju, </a:t>
            </a:r>
          </a:p>
          <a:p>
            <a:pPr eaLnBrk="1" hangingPunct="1">
              <a:lnSpc>
                <a:spcPct val="90000"/>
              </a:lnSpc>
            </a:pPr>
            <a:r>
              <a:rPr lang="hr-HR" sz="2400" dirty="0" smtClean="0"/>
              <a:t>već i u udaljenosti </a:t>
            </a:r>
          </a:p>
          <a:p>
            <a:pPr eaLnBrk="1" hangingPunct="1">
              <a:lnSpc>
                <a:spcPct val="90000"/>
              </a:lnSpc>
            </a:pPr>
            <a:r>
              <a:rPr lang="hr-HR" sz="2400" dirty="0" smtClean="0"/>
              <a:t>vrsti destinacije,</a:t>
            </a:r>
          </a:p>
          <a:p>
            <a:pPr eaLnBrk="1" hangingPunct="1">
              <a:lnSpc>
                <a:spcPct val="90000"/>
              </a:lnSpc>
            </a:pPr>
            <a:r>
              <a:rPr lang="hr-HR" sz="2400" dirty="0" smtClean="0"/>
              <a:t>organizaciji putovanja,</a:t>
            </a:r>
          </a:p>
          <a:p>
            <a:pPr eaLnBrk="1" hangingPunct="1">
              <a:lnSpc>
                <a:spcPct val="90000"/>
              </a:lnSpc>
            </a:pPr>
            <a:r>
              <a:rPr lang="hr-HR" sz="2400" dirty="0" smtClean="0"/>
              <a:t>motivacijama, </a:t>
            </a:r>
          </a:p>
          <a:p>
            <a:pPr eaLnBrk="1" hangingPunct="1">
              <a:lnSpc>
                <a:spcPct val="90000"/>
              </a:lnSpc>
            </a:pPr>
            <a:r>
              <a:rPr lang="hr-HR" sz="2400" dirty="0" smtClean="0"/>
              <a:t>stilu putovanja</a:t>
            </a:r>
          </a:p>
          <a:p>
            <a:pPr eaLnBrk="1" hangingPunct="1">
              <a:lnSpc>
                <a:spcPct val="90000"/>
              </a:lnSpc>
            </a:pPr>
            <a:r>
              <a:rPr lang="hr-HR" sz="2400" dirty="0" smtClean="0"/>
              <a:t>dubljim kulturnim motivima (</a:t>
            </a:r>
            <a:r>
              <a:rPr lang="hr-HR" sz="2400" dirty="0" err="1" smtClean="0"/>
              <a:t>Gottlieb</a:t>
            </a:r>
            <a:r>
              <a:rPr lang="hr-HR" sz="2400" dirty="0" smtClean="0"/>
              <a:t> 1982)</a:t>
            </a:r>
            <a:endParaRPr lang="en-US" sz="2400" dirty="0" smtClean="0"/>
          </a:p>
        </p:txBody>
      </p:sp>
      <p:sp>
        <p:nvSpPr>
          <p:cNvPr id="66564" name="Rectangle 4"/>
          <p:cNvSpPr>
            <a:spLocks noGrp="1" noChangeArrowheads="1"/>
          </p:cNvSpPr>
          <p:nvPr>
            <p:ph type="title"/>
          </p:nvPr>
        </p:nvSpPr>
        <p:spPr/>
        <p:txBody>
          <a:bodyPr/>
          <a:lstStyle/>
          <a:p>
            <a:pPr eaLnBrk="1" fontAlgn="auto" hangingPunct="1">
              <a:spcAft>
                <a:spcPts val="0"/>
              </a:spcAft>
              <a:defRPr/>
            </a:pPr>
            <a:r>
              <a:rPr lang="hr-HR"/>
              <a:t>Turist</a:t>
            </a:r>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457200"/>
            <a:ext cx="3971924" cy="1371600"/>
          </a:xfrm>
        </p:spPr>
        <p:txBody>
          <a:bodyPr/>
          <a:lstStyle/>
          <a:p>
            <a:pPr eaLnBrk="1" fontAlgn="auto" hangingPunct="1">
              <a:spcAft>
                <a:spcPts val="0"/>
              </a:spcAft>
              <a:defRPr/>
            </a:pPr>
            <a:r>
              <a:rPr lang="hr-HR" dirty="0"/>
              <a:t>Turist</a:t>
            </a:r>
            <a:endParaRPr lang="en-US" dirty="0"/>
          </a:p>
        </p:txBody>
      </p:sp>
      <p:sp>
        <p:nvSpPr>
          <p:cNvPr id="69636" name="Rectangle 4"/>
          <p:cNvSpPr>
            <a:spLocks noGrp="1" noChangeArrowheads="1"/>
          </p:cNvSpPr>
          <p:nvPr>
            <p:ph type="body" sz="half" idx="1"/>
          </p:nvPr>
        </p:nvSpPr>
        <p:spPr/>
        <p:txBody>
          <a:bodyPr>
            <a:normAutofit lnSpcReduction="10000"/>
          </a:bodyPr>
          <a:lstStyle/>
          <a:p>
            <a:pPr marL="365760" indent="-256032" eaLnBrk="1" fontAlgn="auto" hangingPunct="1">
              <a:lnSpc>
                <a:spcPct val="90000"/>
              </a:lnSpc>
              <a:spcAft>
                <a:spcPts val="0"/>
              </a:spcAft>
              <a:buFont typeface="Wingdings 3"/>
              <a:buChar char=""/>
              <a:defRPr/>
            </a:pPr>
            <a:r>
              <a:rPr lang="hr-HR" sz="2800" dirty="0" err="1"/>
              <a:t>Sociopsihološke</a:t>
            </a:r>
            <a:r>
              <a:rPr lang="hr-HR" sz="2800" dirty="0"/>
              <a:t> studije turizma:</a:t>
            </a:r>
          </a:p>
          <a:p>
            <a:pPr marL="365760" indent="-256032" eaLnBrk="1" fontAlgn="auto" hangingPunct="1">
              <a:lnSpc>
                <a:spcPct val="90000"/>
              </a:lnSpc>
              <a:spcAft>
                <a:spcPts val="0"/>
              </a:spcAft>
              <a:buFont typeface="Wingdings 3"/>
              <a:buChar char=""/>
              <a:defRPr/>
            </a:pPr>
            <a:r>
              <a:rPr lang="hr-HR" sz="2800" dirty="0"/>
              <a:t>motivacije</a:t>
            </a:r>
          </a:p>
          <a:p>
            <a:pPr marL="365760" indent="-256032" eaLnBrk="1" fontAlgn="auto" hangingPunct="1">
              <a:lnSpc>
                <a:spcPct val="90000"/>
              </a:lnSpc>
              <a:spcAft>
                <a:spcPts val="0"/>
              </a:spcAft>
              <a:buFont typeface="Wingdings 3"/>
              <a:buChar char=""/>
              <a:defRPr/>
            </a:pPr>
            <a:r>
              <a:rPr lang="hr-HR" sz="2800" dirty="0"/>
              <a:t>kulturni ili ekološki šok doživljen na destinaciji</a:t>
            </a:r>
          </a:p>
          <a:p>
            <a:pPr marL="365760" indent="-256032" eaLnBrk="1" fontAlgn="auto" hangingPunct="1">
              <a:lnSpc>
                <a:spcPct val="90000"/>
              </a:lnSpc>
              <a:spcAft>
                <a:spcPts val="0"/>
              </a:spcAft>
              <a:buFont typeface="Wingdings 3"/>
              <a:buChar char=""/>
              <a:defRPr/>
            </a:pPr>
            <a:r>
              <a:rPr lang="hr-HR" sz="2800" dirty="0"/>
              <a:t>područje donošenja odluka</a:t>
            </a:r>
          </a:p>
          <a:p>
            <a:pPr marL="365760" indent="-256032" eaLnBrk="1" fontAlgn="auto" hangingPunct="1">
              <a:lnSpc>
                <a:spcPct val="90000"/>
              </a:lnSpc>
              <a:spcAft>
                <a:spcPts val="0"/>
              </a:spcAft>
              <a:buFont typeface="Wingdings 3"/>
              <a:buChar char=""/>
              <a:defRPr/>
            </a:pPr>
            <a:r>
              <a:rPr lang="hr-HR" sz="2800" dirty="0"/>
              <a:t>stavovi</a:t>
            </a:r>
          </a:p>
          <a:p>
            <a:pPr marL="365760" indent="-256032" eaLnBrk="1" fontAlgn="auto" hangingPunct="1">
              <a:lnSpc>
                <a:spcPct val="90000"/>
              </a:lnSpc>
              <a:spcAft>
                <a:spcPts val="0"/>
              </a:spcAft>
              <a:buFont typeface="Wingdings 3"/>
              <a:buChar char=""/>
              <a:defRPr/>
            </a:pPr>
            <a:r>
              <a:rPr lang="hr-HR" sz="2800" dirty="0"/>
              <a:t>zadovoljstvo</a:t>
            </a:r>
            <a:endParaRPr lang="en-US" sz="2800" dirty="0"/>
          </a:p>
        </p:txBody>
      </p:sp>
      <p:pic>
        <p:nvPicPr>
          <p:cNvPr id="35844" name="Picture 7" descr="09next_01"/>
          <p:cNvPicPr>
            <a:picLocks noGrp="1" noChangeAspect="1" noChangeArrowheads="1"/>
          </p:cNvPicPr>
          <p:nvPr>
            <p:ph sz="half" idx="2"/>
          </p:nvPr>
        </p:nvPicPr>
        <p:blipFill>
          <a:blip r:embed="rId3" cstate="print"/>
          <a:srcRect/>
          <a:stretch>
            <a:fillRect/>
          </a:stretch>
        </p:blipFill>
        <p:spPr>
          <a:xfrm>
            <a:off x="4648200" y="428625"/>
            <a:ext cx="4038600" cy="6072188"/>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spcAft>
                <a:spcPts val="0"/>
              </a:spcAft>
              <a:buFont typeface="Wingdings" pitchFamily="2" charset="2"/>
              <a:buNone/>
              <a:defRPr/>
            </a:pPr>
            <a:r>
              <a:rPr lang="hr-HR" sz="2400" dirty="0"/>
              <a:t>Nekadašnje istraživanje motivacija: (istraživači dokolice)</a:t>
            </a:r>
          </a:p>
          <a:p>
            <a:pPr marL="365760" indent="-256032" eaLnBrk="1" fontAlgn="auto" hangingPunct="1">
              <a:spcAft>
                <a:spcPts val="0"/>
              </a:spcAft>
              <a:buFont typeface="Wingdings 3"/>
              <a:buChar char=""/>
              <a:defRPr/>
            </a:pPr>
            <a:r>
              <a:rPr lang="hr-HR" sz="2400" dirty="0"/>
              <a:t>“jednostavan kratkoročni proces koji se mjeri neposrednim zadovoljstvom i uzrocima turističkog ponašanja” (</a:t>
            </a:r>
            <a:r>
              <a:rPr lang="hr-HR" sz="2400" dirty="0" err="1"/>
              <a:t>Pearce</a:t>
            </a:r>
            <a:r>
              <a:rPr lang="hr-HR" sz="2400" dirty="0"/>
              <a:t> 1982.)</a:t>
            </a:r>
            <a:endParaRPr lang="en-US" sz="2400" dirty="0"/>
          </a:p>
        </p:txBody>
      </p:sp>
      <p:sp>
        <p:nvSpPr>
          <p:cNvPr id="72709"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90000"/>
              </a:lnSpc>
              <a:spcAft>
                <a:spcPts val="0"/>
              </a:spcAft>
              <a:buFont typeface="Wingdings" pitchFamily="2" charset="2"/>
              <a:buNone/>
              <a:defRPr/>
            </a:pPr>
            <a:r>
              <a:rPr lang="hr-HR" sz="2000" dirty="0"/>
              <a:t>Današnje istraživanje motivacija:</a:t>
            </a:r>
          </a:p>
          <a:p>
            <a:pPr marL="365760" indent="-256032" eaLnBrk="1" fontAlgn="auto" hangingPunct="1">
              <a:lnSpc>
                <a:spcPct val="90000"/>
              </a:lnSpc>
              <a:spcAft>
                <a:spcPts val="0"/>
              </a:spcAft>
              <a:buFont typeface="Wingdings 3"/>
              <a:buChar char=""/>
              <a:defRPr/>
            </a:pPr>
            <a:r>
              <a:rPr lang="hr-HR" sz="2000" dirty="0"/>
              <a:t>“kako se turističko ponašanje odnosi prema dugoročnim psihološkim i životnim ciljevima pojedinca”</a:t>
            </a:r>
          </a:p>
          <a:p>
            <a:pPr marL="365760" indent="-256032" eaLnBrk="1" fontAlgn="auto" hangingPunct="1">
              <a:lnSpc>
                <a:spcPct val="90000"/>
              </a:lnSpc>
              <a:spcAft>
                <a:spcPts val="0"/>
              </a:spcAft>
              <a:buFont typeface="Wingdings 3"/>
              <a:buChar char=""/>
              <a:defRPr/>
            </a:pPr>
            <a:r>
              <a:rPr lang="hr-HR" sz="2000" dirty="0"/>
              <a:t>je li putovanje bitan životni motiv</a:t>
            </a:r>
          </a:p>
          <a:p>
            <a:pPr marL="365760" indent="-256032" eaLnBrk="1" fontAlgn="auto" hangingPunct="1">
              <a:lnSpc>
                <a:spcPct val="90000"/>
              </a:lnSpc>
              <a:spcAft>
                <a:spcPts val="0"/>
              </a:spcAft>
              <a:buFont typeface="Wingdings 3"/>
              <a:buChar char=""/>
              <a:defRPr/>
            </a:pPr>
            <a:r>
              <a:rPr lang="hr-HR" sz="2000" dirty="0"/>
              <a:t>kako putovanje realizira dugoročni cilj </a:t>
            </a:r>
            <a:r>
              <a:rPr lang="hr-HR" sz="2000" dirty="0" err="1"/>
              <a:t>samoaktualizacije</a:t>
            </a:r>
            <a:endParaRPr lang="hr-HR" sz="2000" dirty="0"/>
          </a:p>
          <a:p>
            <a:pPr marL="365760" indent="-256032" eaLnBrk="1" fontAlgn="auto" hangingPunct="1">
              <a:lnSpc>
                <a:spcPct val="90000"/>
              </a:lnSpc>
              <a:spcAft>
                <a:spcPts val="0"/>
              </a:spcAft>
              <a:buFont typeface="Wingdings" pitchFamily="2" charset="2"/>
              <a:buNone/>
              <a:defRPr/>
            </a:pPr>
            <a:r>
              <a:rPr lang="hr-HR" sz="2000" dirty="0"/>
              <a:t>Takva su istraživanja usklađena s istraživanjima kulturnih simbola u suvremenom društvu</a:t>
            </a:r>
          </a:p>
          <a:p>
            <a:pPr marL="365760" indent="-256032" eaLnBrk="1" fontAlgn="auto" hangingPunct="1">
              <a:lnSpc>
                <a:spcPct val="90000"/>
              </a:lnSpc>
              <a:spcAft>
                <a:spcPts val="0"/>
              </a:spcAft>
              <a:buFont typeface="Wingdings" pitchFamily="2" charset="2"/>
              <a:buNone/>
              <a:defRPr/>
            </a:pPr>
            <a:endParaRPr lang="en-US" sz="2000" dirty="0"/>
          </a:p>
        </p:txBody>
      </p:sp>
      <p:sp>
        <p:nvSpPr>
          <p:cNvPr id="72706" name="Rectangle 2"/>
          <p:cNvSpPr>
            <a:spLocks noGrp="1" noChangeArrowheads="1"/>
          </p:cNvSpPr>
          <p:nvPr>
            <p:ph type="title"/>
          </p:nvPr>
        </p:nvSpPr>
        <p:spPr/>
        <p:txBody>
          <a:bodyPr/>
          <a:lstStyle/>
          <a:p>
            <a:pPr eaLnBrk="1" fontAlgn="auto" hangingPunct="1">
              <a:spcAft>
                <a:spcPts val="0"/>
              </a:spcAft>
              <a:defRPr/>
            </a:pPr>
            <a:r>
              <a:rPr lang="hr-HR"/>
              <a:t>Turist (motivacije)</a:t>
            </a:r>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fontAlgn="auto" hangingPunct="1">
              <a:spcAft>
                <a:spcPts val="0"/>
              </a:spcAft>
              <a:defRPr/>
            </a:pPr>
            <a:r>
              <a:rPr lang="hr-HR"/>
              <a:t>Turist (moderno hodočašće)</a:t>
            </a:r>
            <a:endParaRPr lang="en-US"/>
          </a:p>
        </p:txBody>
      </p:sp>
      <p:sp>
        <p:nvSpPr>
          <p:cNvPr id="74756" name="Rectangle 4"/>
          <p:cNvSpPr>
            <a:spLocks noGrp="1" noChangeArrowheads="1"/>
          </p:cNvSpPr>
          <p:nvPr>
            <p:ph type="body" sz="half" idx="1"/>
          </p:nvPr>
        </p:nvSpPr>
        <p:spPr/>
        <p:txBody>
          <a:bodyPr>
            <a:normAutofit lnSpcReduction="10000"/>
          </a:bodyPr>
          <a:lstStyle/>
          <a:p>
            <a:pPr marL="365760" indent="-256032" eaLnBrk="1" fontAlgn="auto" hangingPunct="1">
              <a:lnSpc>
                <a:spcPct val="80000"/>
              </a:lnSpc>
              <a:spcAft>
                <a:spcPts val="0"/>
              </a:spcAft>
              <a:buFont typeface="Wingdings" pitchFamily="2" charset="2"/>
              <a:buNone/>
              <a:defRPr/>
            </a:pPr>
            <a:r>
              <a:rPr lang="hr-HR" sz="2400"/>
              <a:t>Turizam kao moderno hodočašće (MacCannell 1977):</a:t>
            </a:r>
          </a:p>
          <a:p>
            <a:pPr marL="365760" indent="-256032" eaLnBrk="1" fontAlgn="auto" hangingPunct="1">
              <a:lnSpc>
                <a:spcPct val="80000"/>
              </a:lnSpc>
              <a:spcAft>
                <a:spcPts val="0"/>
              </a:spcAft>
              <a:buFont typeface="Wingdings" pitchFamily="2" charset="2"/>
              <a:buNone/>
              <a:defRPr/>
            </a:pPr>
            <a:r>
              <a:rPr lang="hr-HR" sz="2400"/>
              <a:t>paralelizam u tome da su obje vrste putovanja “potraga za autentičnim iskustvima” </a:t>
            </a:r>
          </a:p>
          <a:p>
            <a:pPr marL="365760" indent="-256032" eaLnBrk="1" fontAlgn="auto" hangingPunct="1">
              <a:lnSpc>
                <a:spcPct val="80000"/>
              </a:lnSpc>
              <a:spcAft>
                <a:spcPts val="0"/>
              </a:spcAft>
              <a:buFont typeface="Wingdings" pitchFamily="2" charset="2"/>
              <a:buNone/>
              <a:defRPr/>
            </a:pPr>
            <a:r>
              <a:rPr lang="hr-HR" sz="2400"/>
              <a:t>Potraga modernih ljudi za autentičnošću slična je “brizi za sveto u primitivnom društvu”</a:t>
            </a:r>
          </a:p>
          <a:p>
            <a:pPr marL="365760" indent="-256032" eaLnBrk="1" fontAlgn="auto" hangingPunct="1">
              <a:lnSpc>
                <a:spcPct val="80000"/>
              </a:lnSpc>
              <a:spcAft>
                <a:spcPts val="0"/>
              </a:spcAft>
              <a:buFont typeface="Wingdings" pitchFamily="2" charset="2"/>
              <a:buNone/>
              <a:defRPr/>
            </a:pPr>
            <a:r>
              <a:rPr lang="hr-HR" sz="2400"/>
              <a:t>pa je analogan religijskoj potrazi za “drugom” realnošću</a:t>
            </a:r>
            <a:endParaRPr lang="en-US" sz="2400"/>
          </a:p>
          <a:p>
            <a:pPr marL="365760" indent="-256032" eaLnBrk="1" fontAlgn="auto" hangingPunct="1">
              <a:lnSpc>
                <a:spcPct val="80000"/>
              </a:lnSpc>
              <a:spcAft>
                <a:spcPts val="0"/>
              </a:spcAft>
              <a:buFont typeface="Wingdings" pitchFamily="2" charset="2"/>
              <a:buNone/>
              <a:defRPr/>
            </a:pPr>
            <a:endParaRPr lang="en-US" sz="2400"/>
          </a:p>
        </p:txBody>
      </p:sp>
      <p:pic>
        <p:nvPicPr>
          <p:cNvPr id="37892" name="Picture 7" descr="24mach_4"/>
          <p:cNvPicPr>
            <a:picLocks noGrp="1" noChangeAspect="1" noChangeArrowheads="1"/>
          </p:cNvPicPr>
          <p:nvPr>
            <p:ph sz="half" idx="2"/>
          </p:nvPr>
        </p:nvPicPr>
        <p:blipFill>
          <a:blip r:embed="rId3" cstate="print"/>
          <a:srcRect/>
          <a:stretch>
            <a:fillRect/>
          </a:stretch>
        </p:blipFill>
        <p:spPr>
          <a:xfrm>
            <a:off x="4648200" y="2438400"/>
            <a:ext cx="4038600" cy="2413000"/>
          </a:xfr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fontAlgn="auto" hangingPunct="1">
              <a:spcAft>
                <a:spcPts val="0"/>
              </a:spcAft>
              <a:defRPr/>
            </a:pPr>
            <a:r>
              <a:rPr lang="hr-HR"/>
              <a:t>Turist (potraga za svetim)</a:t>
            </a:r>
            <a:endParaRPr lang="en-US"/>
          </a:p>
        </p:txBody>
      </p:sp>
      <p:sp>
        <p:nvSpPr>
          <p:cNvPr id="77828" name="Rectangle 4"/>
          <p:cNvSpPr>
            <a:spLocks noGrp="1" noChangeArrowheads="1"/>
          </p:cNvSpPr>
          <p:nvPr>
            <p:ph type="body" sz="half" idx="1"/>
          </p:nvPr>
        </p:nvSpPr>
        <p:spPr/>
        <p:txBody>
          <a:bodyPr>
            <a:normAutofit/>
          </a:bodyPr>
          <a:lstStyle/>
          <a:p>
            <a:pPr marL="365760" indent="-256032" eaLnBrk="1" fontAlgn="auto" hangingPunct="1">
              <a:lnSpc>
                <a:spcPct val="80000"/>
              </a:lnSpc>
              <a:spcAft>
                <a:spcPts val="0"/>
              </a:spcAft>
              <a:buFont typeface="Wingdings" pitchFamily="2" charset="2"/>
              <a:buNone/>
              <a:defRPr/>
            </a:pPr>
            <a:r>
              <a:rPr lang="hr-HR" sz="2400"/>
              <a:t>“Potraga za svetim” – zbog plitkog i neautentničnog modernog života i alijenacije modernog čovjeka</a:t>
            </a:r>
          </a:p>
          <a:p>
            <a:pPr marL="365760" indent="-256032" eaLnBrk="1" fontAlgn="auto" hangingPunct="1">
              <a:lnSpc>
                <a:spcPct val="80000"/>
              </a:lnSpc>
              <a:spcAft>
                <a:spcPts val="0"/>
              </a:spcAft>
              <a:buFont typeface="Wingdings" pitchFamily="2" charset="2"/>
              <a:buNone/>
              <a:defRPr/>
            </a:pPr>
            <a:r>
              <a:rPr lang="hr-HR" sz="2400"/>
              <a:t>“Zbog toga se smatra da je stvarnost i autentičnost negdje drugdje: u drugim povijesnim razdobljima i kulturama, u čistijem, jednostavnijem životnom stilu.” (MacCannell 1976)</a:t>
            </a:r>
            <a:endParaRPr lang="en-US" sz="2400"/>
          </a:p>
        </p:txBody>
      </p:sp>
      <p:pic>
        <p:nvPicPr>
          <p:cNvPr id="38916" name="Picture 7" descr="24mach_6"/>
          <p:cNvPicPr>
            <a:picLocks noGrp="1" noChangeAspect="1" noChangeArrowheads="1"/>
          </p:cNvPicPr>
          <p:nvPr>
            <p:ph sz="half" idx="2"/>
          </p:nvPr>
        </p:nvPicPr>
        <p:blipFill>
          <a:blip r:embed="rId3" cstate="print"/>
          <a:srcRect/>
          <a:stretch>
            <a:fillRect/>
          </a:stretch>
        </p:blipFill>
        <p:spPr>
          <a:xfrm>
            <a:off x="4648200" y="2725738"/>
            <a:ext cx="4495800" cy="4132262"/>
          </a:xfr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4"/>
          <p:cNvSpPr>
            <a:spLocks noGrp="1" noChangeArrowheads="1"/>
          </p:cNvSpPr>
          <p:nvPr>
            <p:ph sz="half" idx="1"/>
          </p:nvPr>
        </p:nvSpPr>
        <p:spPr>
          <a:xfrm>
            <a:off x="457200" y="1481138"/>
            <a:ext cx="4038600" cy="4525962"/>
          </a:xfrm>
        </p:spPr>
        <p:txBody>
          <a:bodyPr>
            <a:normAutofit/>
          </a:bodyPr>
          <a:lstStyle/>
          <a:p>
            <a:pPr marL="365760" indent="-256032" eaLnBrk="1" fontAlgn="auto" hangingPunct="1">
              <a:lnSpc>
                <a:spcPct val="90000"/>
              </a:lnSpc>
              <a:spcAft>
                <a:spcPts val="0"/>
              </a:spcAft>
              <a:buFont typeface="Wingdings" pitchFamily="2" charset="2"/>
              <a:buNone/>
              <a:defRPr/>
            </a:pPr>
            <a:r>
              <a:rPr lang="hr-HR"/>
              <a:t>Potraga za autentičnošću tako potiče moderne ljude da postanu turisti</a:t>
            </a:r>
          </a:p>
          <a:p>
            <a:pPr marL="365760" indent="-256032" eaLnBrk="1" fontAlgn="auto" hangingPunct="1">
              <a:lnSpc>
                <a:spcPct val="90000"/>
              </a:lnSpc>
              <a:spcAft>
                <a:spcPts val="0"/>
              </a:spcAft>
              <a:buFont typeface="Wingdings" pitchFamily="2" charset="2"/>
              <a:buNone/>
              <a:defRPr/>
            </a:pPr>
            <a:r>
              <a:rPr lang="hr-HR"/>
              <a:t>Ta se MacCannellova ideja kombinira sa strukturalnom: “Obilazak turističkih mjesta je ritual koji se izvodi kako bi se društvo diferenciralo”</a:t>
            </a:r>
            <a:endParaRPr lang="en-US"/>
          </a:p>
        </p:txBody>
      </p:sp>
      <p:sp>
        <p:nvSpPr>
          <p:cNvPr id="90117" name="Rectangle 5"/>
          <p:cNvSpPr>
            <a:spLocks noGrp="1" noChangeArrowheads="1"/>
          </p:cNvSpPr>
          <p:nvPr>
            <p:ph sz="half" idx="2"/>
          </p:nvPr>
        </p:nvSpPr>
        <p:spPr>
          <a:xfrm>
            <a:off x="4648200" y="1481138"/>
            <a:ext cx="4038600" cy="4525962"/>
          </a:xfrm>
        </p:spPr>
        <p:txBody>
          <a:bodyPr>
            <a:normAutofit/>
          </a:bodyPr>
          <a:lstStyle/>
          <a:p>
            <a:pPr marL="365760" indent="-256032" eaLnBrk="1" fontAlgn="auto" hangingPunct="1">
              <a:lnSpc>
                <a:spcPct val="90000"/>
              </a:lnSpc>
              <a:spcAft>
                <a:spcPts val="0"/>
              </a:spcAft>
              <a:buFont typeface="Wingdings" pitchFamily="2" charset="2"/>
              <a:buNone/>
              <a:defRPr/>
            </a:pPr>
            <a:r>
              <a:rPr lang="hr-HR"/>
              <a:t>Diferencijacije se simboliziraju raznolikim atrakcijama, a to je moderni ekvivalent nediferenciranih totemskih simbola jednostavnijih društava</a:t>
            </a:r>
            <a:endParaRPr lang="en-US"/>
          </a:p>
        </p:txBody>
      </p:sp>
      <p:sp>
        <p:nvSpPr>
          <p:cNvPr id="90114" name="Rectangle 2"/>
          <p:cNvSpPr>
            <a:spLocks noGrp="1" noChangeArrowheads="1"/>
          </p:cNvSpPr>
          <p:nvPr>
            <p:ph type="title"/>
          </p:nvPr>
        </p:nvSpPr>
        <p:spPr/>
        <p:txBody>
          <a:bodyPr/>
          <a:lstStyle/>
          <a:p>
            <a:pPr eaLnBrk="1" fontAlgn="auto" hangingPunct="1">
              <a:spcAft>
                <a:spcPts val="0"/>
              </a:spcAft>
              <a:defRPr/>
            </a:pPr>
            <a:r>
              <a:rPr lang="hr-HR"/>
              <a:t>Turist (ritual i totem)</a:t>
            </a:r>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sz="half" idx="1"/>
          </p:nvPr>
        </p:nvSpPr>
        <p:spPr>
          <a:xfrm>
            <a:off x="457200" y="1481138"/>
            <a:ext cx="4038600" cy="4525962"/>
          </a:xfrm>
        </p:spPr>
        <p:txBody>
          <a:bodyPr/>
          <a:lstStyle/>
          <a:p>
            <a:pPr eaLnBrk="1" hangingPunct="1">
              <a:lnSpc>
                <a:spcPct val="90000"/>
              </a:lnSpc>
            </a:pPr>
            <a:r>
              <a:rPr lang="hr-HR" sz="2000" smtClean="0"/>
              <a:t>Premda su atrakcije potencijalni izrazi autentičnosti, nisu sve atrakcije jednako autentične (Schudson 1979). Domaćini štoviše često “fingiraju” autentičnost, i tako nenamjerno podrivaju taj turistički cilj. (Primjeri: Barcelona – Pueblo Espagnol….)</a:t>
            </a:r>
            <a:endParaRPr lang="en-US" sz="2000" smtClean="0"/>
          </a:p>
        </p:txBody>
      </p:sp>
      <p:sp>
        <p:nvSpPr>
          <p:cNvPr id="40963" name="Rectangle 5"/>
          <p:cNvSpPr>
            <a:spLocks noGrp="1" noChangeArrowheads="1"/>
          </p:cNvSpPr>
          <p:nvPr>
            <p:ph sz="half" idx="2"/>
          </p:nvPr>
        </p:nvSpPr>
        <p:spPr>
          <a:xfrm>
            <a:off x="4648200" y="1481138"/>
            <a:ext cx="4038600" cy="4525962"/>
          </a:xfrm>
        </p:spPr>
        <p:txBody>
          <a:bodyPr/>
          <a:lstStyle/>
          <a:p>
            <a:pPr eaLnBrk="1" hangingPunct="1">
              <a:lnSpc>
                <a:spcPct val="90000"/>
              </a:lnSpc>
            </a:pPr>
            <a:r>
              <a:rPr lang="hr-HR" sz="2000" smtClean="0"/>
              <a:t>Uhvaćeni u zamku “turističkog prostora” iz kojega nema izlaza, modernim masovnim turistima se odriće pristup “pozadinskim područjima” domaćeg društva gdje se umjesto “neautentične pozadine” stvarno može naći prava autentičnost.</a:t>
            </a:r>
          </a:p>
          <a:p>
            <a:pPr eaLnBrk="1" hangingPunct="1">
              <a:lnSpc>
                <a:spcPct val="90000"/>
              </a:lnSpc>
            </a:pPr>
            <a:r>
              <a:rPr lang="hr-HR" sz="2000" smtClean="0"/>
              <a:t>Zbog toga teoretičari često tvrde da je taj cilj turizma (autentičnost) ustvari nemoguće ispuniti.</a:t>
            </a:r>
            <a:endParaRPr lang="en-US" sz="2000" smtClean="0"/>
          </a:p>
        </p:txBody>
      </p:sp>
      <p:sp>
        <p:nvSpPr>
          <p:cNvPr id="92162" name="Rectangle 2"/>
          <p:cNvSpPr>
            <a:spLocks noGrp="1" noChangeArrowheads="1"/>
          </p:cNvSpPr>
          <p:nvPr>
            <p:ph type="title"/>
          </p:nvPr>
        </p:nvSpPr>
        <p:spPr/>
        <p:txBody>
          <a:bodyPr/>
          <a:lstStyle/>
          <a:p>
            <a:pPr eaLnBrk="1" fontAlgn="auto" hangingPunct="1">
              <a:spcAft>
                <a:spcPts val="0"/>
              </a:spcAft>
              <a:defRPr/>
            </a:pPr>
            <a:r>
              <a:rPr lang="hr-HR"/>
              <a:t>Turist (autentičnost)</a:t>
            </a:r>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fontAlgn="auto" hangingPunct="1">
              <a:spcAft>
                <a:spcPts val="0"/>
              </a:spcAft>
              <a:defRPr/>
            </a:pPr>
            <a:r>
              <a:rPr lang="hr-HR" sz="4000"/>
              <a:t>Turist (jedna kritika MacCannella)</a:t>
            </a:r>
            <a:endParaRPr lang="en-US" sz="4000"/>
          </a:p>
        </p:txBody>
      </p:sp>
      <p:sp>
        <p:nvSpPr>
          <p:cNvPr id="94212" name="Rectangle 4"/>
          <p:cNvSpPr>
            <a:spLocks noGrp="1" noChangeArrowheads="1"/>
          </p:cNvSpPr>
          <p:nvPr>
            <p:ph type="body" sz="half" idx="1"/>
          </p:nvPr>
        </p:nvSpPr>
        <p:spPr/>
        <p:txBody>
          <a:bodyPr>
            <a:normAutofit lnSpcReduction="10000"/>
          </a:bodyPr>
          <a:lstStyle/>
          <a:p>
            <a:pPr marL="365760" indent="-256032" eaLnBrk="1" fontAlgn="auto" hangingPunct="1">
              <a:lnSpc>
                <a:spcPct val="90000"/>
              </a:lnSpc>
              <a:spcAft>
                <a:spcPts val="0"/>
              </a:spcAft>
              <a:buFont typeface="Wingdings 3"/>
              <a:buChar char=""/>
              <a:defRPr/>
            </a:pPr>
            <a:r>
              <a:rPr lang="hr-HR" sz="2800"/>
              <a:t>MacCannell i Boorstin govore o turistu kao da ima samo jednu socijalnu ulogu. Međutim, postoje brojni dokazi da se stvarni turisti bitno razlikuju prema svojim motivacijama, stilovima, aktivnostima itd.</a:t>
            </a:r>
            <a:endParaRPr lang="en-US" sz="2800"/>
          </a:p>
        </p:txBody>
      </p:sp>
      <p:pic>
        <p:nvPicPr>
          <p:cNvPr id="41988" name="Picture 7" descr="ap_rubenshaus"/>
          <p:cNvPicPr>
            <a:picLocks noGrp="1" noChangeAspect="1" noChangeArrowheads="1"/>
          </p:cNvPicPr>
          <p:nvPr>
            <p:ph type="clipArt" sz="half" idx="2"/>
          </p:nvPr>
        </p:nvPicPr>
        <p:blipFill>
          <a:blip r:embed="rId3" cstate="print">
            <a:lum contrast="20000"/>
          </a:blip>
          <a:srcRect/>
          <a:stretch>
            <a:fillRect/>
          </a:stretch>
        </p:blipFill>
        <p:spPr>
          <a:xfrm>
            <a:off x="5081588" y="1500188"/>
            <a:ext cx="4062412" cy="535781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7866</Words>
  <Application>Microsoft Office PowerPoint</Application>
  <PresentationFormat>Prikaz na zaslonu (4:3)</PresentationFormat>
  <Paragraphs>884</Paragraphs>
  <Slides>152</Slides>
  <Notes>70</Notes>
  <HiddenSlides>0</HiddenSlides>
  <MMClips>0</MMClips>
  <ScaleCrop>false</ScaleCrop>
  <HeadingPairs>
    <vt:vector size="6" baseType="variant">
      <vt:variant>
        <vt:lpstr>Tema</vt:lpstr>
      </vt:variant>
      <vt:variant>
        <vt:i4>1</vt:i4>
      </vt:variant>
      <vt:variant>
        <vt:lpstr>Uloženi OLE poslužitelji</vt:lpstr>
      </vt:variant>
      <vt:variant>
        <vt:i4>1</vt:i4>
      </vt:variant>
      <vt:variant>
        <vt:lpstr>Naslovi slajdova</vt:lpstr>
      </vt:variant>
      <vt:variant>
        <vt:i4>152</vt:i4>
      </vt:variant>
    </vt:vector>
  </HeadingPairs>
  <TitlesOfParts>
    <vt:vector size="154" baseType="lpstr">
      <vt:lpstr>Office Theme</vt:lpstr>
      <vt:lpstr>Slide</vt:lpstr>
      <vt:lpstr>Sociologija turizma</vt:lpstr>
      <vt:lpstr> Nastavne jedinice Sadržaj </vt:lpstr>
      <vt:lpstr>1. Turizam kao ljudska potreba</vt:lpstr>
      <vt:lpstr>1. Turizam kao ljudska potreba</vt:lpstr>
      <vt:lpstr>1. Turizam kao ljudska potreba</vt:lpstr>
      <vt:lpstr>1. Turizam kao ljudska potreba</vt:lpstr>
      <vt:lpstr>1. Turizam kao ljudska potreba (primjeri iz literature)</vt:lpstr>
      <vt:lpstr>1. Turizam kao ljudska potreba</vt:lpstr>
      <vt:lpstr>1. Turizam kao ljudska potreba</vt:lpstr>
      <vt:lpstr>Ekskurz: Turizam (definicija)</vt:lpstr>
      <vt:lpstr>Turizam (def.) nastavak</vt:lpstr>
      <vt:lpstr>Sociološka definicija turizma (Osam različitih pristupa)</vt:lpstr>
      <vt:lpstr>Sociološka definicija turizma (Osam različitih pristupa)</vt:lpstr>
      <vt:lpstr>Sociološka definicija turista (Osam različitih pristupa)</vt:lpstr>
      <vt:lpstr>Sociološka definicija turista (Osam različitih pristupa)</vt:lpstr>
      <vt:lpstr>Sociološka definicija turista (Osam različitih pristupa)</vt:lpstr>
      <vt:lpstr>Sociološka definicija turista (Osam različitih pristupa)</vt:lpstr>
      <vt:lpstr>Sociološka definicija turista (Osam različitih pristupa)</vt:lpstr>
      <vt:lpstr>Sociološka definicija turista (Osam različitih pristupa)</vt:lpstr>
      <vt:lpstr>1. Turizam kao ljudska potreba</vt:lpstr>
      <vt:lpstr>1. Turizam kao ljudska potreba</vt:lpstr>
      <vt:lpstr>1. Turizam kao ljudska potreba</vt:lpstr>
      <vt:lpstr>1. Turizam kao ljudska potreba</vt:lpstr>
      <vt:lpstr>Slajd 24</vt:lpstr>
      <vt:lpstr>2. Povijest turizma</vt:lpstr>
      <vt:lpstr>2. Povijest turizma</vt:lpstr>
      <vt:lpstr>2. Povijest turizma</vt:lpstr>
      <vt:lpstr>2. Povijest turizma</vt:lpstr>
      <vt:lpstr>2. Povijest</vt:lpstr>
      <vt:lpstr>2. Povijest</vt:lpstr>
      <vt:lpstr>2. Povijest turizma</vt:lpstr>
      <vt:lpstr>2. Povijest turizma</vt:lpstr>
      <vt:lpstr>2. Povijest turizma</vt:lpstr>
      <vt:lpstr>3. Povijest turizma</vt:lpstr>
      <vt:lpstr>2. Povijest turizma</vt:lpstr>
      <vt:lpstr>2.1. Povijest turizma</vt:lpstr>
      <vt:lpstr>Slajd 37</vt:lpstr>
      <vt:lpstr>2.1. Povijest turizma</vt:lpstr>
      <vt:lpstr>2.1. Povijest turizma</vt:lpstr>
      <vt:lpstr>2.3. Povijest turizma</vt:lpstr>
      <vt:lpstr>2.3. Povijest turizma</vt:lpstr>
      <vt:lpstr>2.3 Povijest turizma</vt:lpstr>
      <vt:lpstr>2.3. Povijest turizma</vt:lpstr>
      <vt:lpstr>2.3 Povijest turizma</vt:lpstr>
      <vt:lpstr>2.3. Povijest turizma</vt:lpstr>
      <vt:lpstr>2.3 Povijest turizma</vt:lpstr>
      <vt:lpstr>2.4 Povijest turizma</vt:lpstr>
      <vt:lpstr>2. Povijest turizma</vt:lpstr>
      <vt:lpstr>Slajd 49</vt:lpstr>
      <vt:lpstr>3. Tipologija turizma (Valene Smith)</vt:lpstr>
      <vt:lpstr>3. Tipologija turizma  (alternativna podjela)</vt:lpstr>
      <vt:lpstr>3. Tipologija turizma</vt:lpstr>
      <vt:lpstr>3. Tipologija turizma</vt:lpstr>
      <vt:lpstr>3. Tipologija turizma</vt:lpstr>
      <vt:lpstr>3. Tipologija turizma</vt:lpstr>
      <vt:lpstr>3. Tipologija turizma</vt:lpstr>
      <vt:lpstr>3. Tipologija turista</vt:lpstr>
      <vt:lpstr>3. Tipologija turizma</vt:lpstr>
      <vt:lpstr>3. Tipologija turizma (Valene Smith)</vt:lpstr>
      <vt:lpstr>Slajd 60</vt:lpstr>
      <vt:lpstr>4. Dinamika turizma</vt:lpstr>
      <vt:lpstr>Slajd 62</vt:lpstr>
      <vt:lpstr>4. Dinamika prihvaćanja ideja i proizvoda (Ryan – Gross)</vt:lpstr>
      <vt:lpstr>Slajd 64</vt:lpstr>
      <vt:lpstr>4. Dinamika turizma</vt:lpstr>
      <vt:lpstr>4. Dinamika turizma  (sigurnost i glasine)</vt:lpstr>
      <vt:lpstr>4. Dinamika turizma (sezonalnost)</vt:lpstr>
      <vt:lpstr>4. Dinamika turizma  (akumulacija i carrying capacity)</vt:lpstr>
      <vt:lpstr>4. Dinamika turističkih dolazaka u RH (carrying capacity?)</vt:lpstr>
      <vt:lpstr>4. Dinamika turizma (zadovoljstvo)</vt:lpstr>
      <vt:lpstr>4. Dinamika turizma (rasprava)</vt:lpstr>
      <vt:lpstr>4. 1. (nova cjelina) Dinamika turizma Razvoj i struktura turističkog sustava</vt:lpstr>
      <vt:lpstr>4.1. Dinamika turizma Razvoj i struktura turističkog sustava</vt:lpstr>
      <vt:lpstr>4.1. Dinamika turizma Razvoj i struktura turističkog sustava</vt:lpstr>
      <vt:lpstr>4.1. Dinamika turizma Razvoj turističkog sustava</vt:lpstr>
      <vt:lpstr>4.1. Dinamika turizma Razvoj turističkog sustava</vt:lpstr>
      <vt:lpstr>4.1. Dinamika turizma Socijalna dinamika razvoja turizma</vt:lpstr>
      <vt:lpstr>4.1. Dinamika turizma Organski model razvoja turizma</vt:lpstr>
      <vt:lpstr>Slajd 79</vt:lpstr>
      <vt:lpstr>5. Izvori turizma  (infrastruktura i percepcija)</vt:lpstr>
      <vt:lpstr>5. Izvori turizma (infrastruktura)</vt:lpstr>
      <vt:lpstr>5. Izvori turizma</vt:lpstr>
      <vt:lpstr>5. Izvori turizma  (umjetnost i literatura)</vt:lpstr>
      <vt:lpstr>5. Izvori turizma</vt:lpstr>
      <vt:lpstr>5. Izvori turizma  (percepcije i socijalni kapital)</vt:lpstr>
      <vt:lpstr>Slajd 86</vt:lpstr>
      <vt:lpstr>Četiri osnovna tematska područja sociologije turizma</vt:lpstr>
      <vt:lpstr>6. Socioekonomske karakteristike turista</vt:lpstr>
      <vt:lpstr>6. Socioekonomske karakteristike turista</vt:lpstr>
      <vt:lpstr>Turist</vt:lpstr>
      <vt:lpstr>Turist</vt:lpstr>
      <vt:lpstr>Turist</vt:lpstr>
      <vt:lpstr>Turist</vt:lpstr>
      <vt:lpstr>Turist (motivacije)</vt:lpstr>
      <vt:lpstr>Turist (moderno hodočašće)</vt:lpstr>
      <vt:lpstr>Turist (potraga za svetim)</vt:lpstr>
      <vt:lpstr>Turist (ritual i totem)</vt:lpstr>
      <vt:lpstr>Turist (autentičnost)</vt:lpstr>
      <vt:lpstr>Turist (jedna kritika MacCannella)</vt:lpstr>
      <vt:lpstr>Tipologija turista</vt:lpstr>
      <vt:lpstr>Tipologija turista</vt:lpstr>
      <vt:lpstr>Turističko ponašanje</vt:lpstr>
      <vt:lpstr>Odnos turista i lokalnih</vt:lpstr>
      <vt:lpstr>Interakcije H&amp;G</vt:lpstr>
      <vt:lpstr>Interakcije H&amp;G</vt:lpstr>
      <vt:lpstr>Interakcija H&amp;G (asimetrija)</vt:lpstr>
      <vt:lpstr>Regulacija H&amp;G odnosa</vt:lpstr>
      <vt:lpstr>Evolucija H&amp;G sustava regulacije</vt:lpstr>
      <vt:lpstr>H&amp;G odnos: predatorska faza</vt:lpstr>
      <vt:lpstr>H&amp;G (predatorska faza)</vt:lpstr>
      <vt:lpstr>HG interakcija  (treća faza: profesionalizacija)</vt:lpstr>
      <vt:lpstr>HG interakcija (profesionalizacija)</vt:lpstr>
      <vt:lpstr>Percepcije</vt:lpstr>
      <vt:lpstr>Percepcije II</vt:lpstr>
      <vt:lpstr>Percepcije</vt:lpstr>
      <vt:lpstr>Evolucija stavova domaćina</vt:lpstr>
      <vt:lpstr>Antagonizam HG</vt:lpstr>
      <vt:lpstr>Antagonizam</vt:lpstr>
      <vt:lpstr>Utjecaj turizma</vt:lpstr>
      <vt:lpstr>Socioekonomski učinak turizma</vt:lpstr>
      <vt:lpstr>Socioekonomski učinak turizma</vt:lpstr>
      <vt:lpstr>Socioekonomski učinak turizma</vt:lpstr>
      <vt:lpstr>Dislokacija</vt:lpstr>
      <vt:lpstr>Dislokacija</vt:lpstr>
      <vt:lpstr>Sociokulturni učinci turizma</vt:lpstr>
      <vt:lpstr> Uključenost lokalne zajednice</vt:lpstr>
      <vt:lpstr>2.  lokalni interpersonalni odnosi</vt:lpstr>
      <vt:lpstr>3.  Učinak na socijalnu organizaciju</vt:lpstr>
      <vt:lpstr>4.  učinak na ritam života</vt:lpstr>
      <vt:lpstr>5. učinak na migracijske obrasce</vt:lpstr>
      <vt:lpstr>6. učinak na podjelu rada</vt:lpstr>
      <vt:lpstr>7. utjecaj na stratifikaciju</vt:lpstr>
      <vt:lpstr>8 utjecaj na mobilnost</vt:lpstr>
      <vt:lpstr>8a. utjecaj na politiku</vt:lpstr>
      <vt:lpstr>9. utjecaj na devijantnost</vt:lpstr>
      <vt:lpstr>10. Učinak na običaje i umjetnost</vt:lpstr>
      <vt:lpstr>10. učinak na običaje i umjetnosti</vt:lpstr>
      <vt:lpstr>10 Učinak na običaje i umjetnosti</vt:lpstr>
      <vt:lpstr>Zaključak</vt:lpstr>
      <vt:lpstr>Slajd 140</vt:lpstr>
      <vt:lpstr>Slajd 141</vt:lpstr>
      <vt:lpstr>Slajd 142</vt:lpstr>
      <vt:lpstr>Perspektive odnosa među turistima</vt:lpstr>
      <vt:lpstr>Slajd 144</vt:lpstr>
      <vt:lpstr>Slajd 145</vt:lpstr>
      <vt:lpstr>Slajd 146</vt:lpstr>
      <vt:lpstr>Vrste turističkog doživljaja</vt:lpstr>
      <vt:lpstr>Kontakti</vt:lpstr>
      <vt:lpstr>Cohen: Tko je turist?</vt:lpstr>
      <vt:lpstr>Cohen tko je turist  dimenzije turističke funkcije</vt:lpstr>
      <vt:lpstr>John Crompton Motivacija za odmor</vt:lpstr>
      <vt:lpstr>Sociopsihološki motivi (Crompton)</vt:lpstr>
    </vt:vector>
  </TitlesOfParts>
  <Company>Filozofski fakultet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Sociologija turizma</dc:title>
  <dc:creator>korisnik</dc:creator>
  <cp:lastModifiedBy>dp</cp:lastModifiedBy>
  <cp:revision>50</cp:revision>
  <dcterms:created xsi:type="dcterms:W3CDTF">2009-03-01T14:59:00Z</dcterms:created>
  <dcterms:modified xsi:type="dcterms:W3CDTF">2010-11-04T07:16:53Z</dcterms:modified>
</cp:coreProperties>
</file>